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192000" cy="79200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A229C-2556-45A6-86A8-E464C1940349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820738" y="1241425"/>
            <a:ext cx="51562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62DDC-1CBD-4CB1-9178-A9CD2F9C61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125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820738" y="1241425"/>
            <a:ext cx="5156200" cy="3349625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62DDC-1CBD-4CB1-9178-A9CD2F9C61F0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1085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820738" y="1241425"/>
            <a:ext cx="5156200" cy="3349625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62DDC-1CBD-4CB1-9178-A9CD2F9C61F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695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6173"/>
            <a:ext cx="10363200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854"/>
            <a:ext cx="914400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515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080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21669"/>
            <a:ext cx="2628900" cy="6711866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21669"/>
            <a:ext cx="7734300" cy="6711866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393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074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974512"/>
            <a:ext cx="10515600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300194"/>
            <a:ext cx="10515600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76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08344"/>
            <a:ext cx="5181600" cy="502519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08344"/>
            <a:ext cx="5181600" cy="502519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54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1671"/>
            <a:ext cx="10515600" cy="153084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41510"/>
            <a:ext cx="515778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93014"/>
            <a:ext cx="5157787" cy="42551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41510"/>
            <a:ext cx="5183188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893014"/>
            <a:ext cx="5183188" cy="42551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232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630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1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8002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40341"/>
            <a:ext cx="617220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76011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564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8002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40341"/>
            <a:ext cx="617220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76011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470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21671"/>
            <a:ext cx="10515600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08344"/>
            <a:ext cx="10515600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340703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C552-0199-47A8-BA9F-565219D7268E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340703"/>
            <a:ext cx="41148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340703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D809-BD41-4AE0-A34A-BEAA425CA73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387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3E766203-6E2E-72FD-B9B2-455E75783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53237"/>
              </p:ext>
            </p:extLst>
          </p:nvPr>
        </p:nvGraphicFramePr>
        <p:xfrm>
          <a:off x="-42538" y="598726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01825778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794831671"/>
                    </a:ext>
                  </a:extLst>
                </a:gridCol>
              </a:tblGrid>
              <a:tr h="6858001">
                <a:tc>
                  <a:txBody>
                    <a:bodyPr/>
                    <a:lstStyle/>
                    <a:p>
                      <a:endParaRPr lang="uk-U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8069"/>
                  </a:ext>
                </a:extLst>
              </a:tr>
            </a:tbl>
          </a:graphicData>
        </a:graphic>
      </p:graphicFrame>
      <p:pic>
        <p:nvPicPr>
          <p:cNvPr id="5" name="Рисунок 4" descr="Ваучер – Ваш шанс на безкоштовне навчання">
            <a:extLst>
              <a:ext uri="{FF2B5EF4-FFF2-40B4-BE49-F238E27FC236}">
                <a16:creationId xmlns:a16="http://schemas.microsoft.com/office/drawing/2014/main" id="{5E2EEEB0-92BE-60D8-E691-2B2639EF64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24"/>
          <a:stretch/>
        </p:blipFill>
        <p:spPr bwMode="auto">
          <a:xfrm>
            <a:off x="30619" y="997887"/>
            <a:ext cx="5965325" cy="17060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AF2C6FBD-470F-9374-2A14-0E490ECF1E57}"/>
              </a:ext>
            </a:extLst>
          </p:cNvPr>
          <p:cNvSpPr/>
          <p:nvPr/>
        </p:nvSpPr>
        <p:spPr>
          <a:xfrm>
            <a:off x="0" y="36955"/>
            <a:ext cx="6007865" cy="793214"/>
          </a:xfrm>
          <a:prstGeom prst="rect">
            <a:avLst/>
          </a:prstGeom>
          <a:solidFill>
            <a:srgbClr val="FFCF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B3AFAD-937A-E6D3-7A32-217CB6F55CF8}"/>
              </a:ext>
            </a:extLst>
          </p:cNvPr>
          <p:cNvSpPr txBox="1"/>
          <p:nvPr/>
        </p:nvSpPr>
        <p:spPr>
          <a:xfrm>
            <a:off x="19997" y="-26938"/>
            <a:ext cx="494195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 </a:t>
            </a:r>
            <a:r>
              <a:rPr lang="ru-RU" sz="1700" b="1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Волинська</a:t>
            </a:r>
            <a:r>
              <a:rPr lang="ru-RU" sz="1700" b="1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обласна</a:t>
            </a:r>
            <a:r>
              <a:rPr lang="ru-RU" sz="1700" b="1" dirty="0">
                <a:solidFill>
                  <a:srgbClr val="002060"/>
                </a:solidFill>
                <a:latin typeface="Segoe UI Historic" panose="020B0502040204020203" pitchFamily="34" charset="0"/>
              </a:rPr>
              <a:t> служба </a:t>
            </a:r>
            <a:r>
              <a:rPr lang="ru-RU" sz="1700" b="1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зайнятості</a:t>
            </a:r>
            <a:r>
              <a:rPr lang="ru-RU" sz="1700" b="1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пропонує</a:t>
            </a:r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скористатися</a:t>
            </a:r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унікальною</a:t>
            </a:r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можливістю</a:t>
            </a:r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- </a:t>
            </a:r>
            <a:r>
              <a:rPr lang="ru-RU" sz="1700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отримати</a:t>
            </a:r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b="1" dirty="0">
                <a:solidFill>
                  <a:srgbClr val="002060"/>
                </a:solidFill>
                <a:latin typeface="Segoe UI Historic" panose="020B0502040204020203" pitchFamily="34" charset="0"/>
              </a:rPr>
              <a:t>ваучер на </a:t>
            </a:r>
            <a:r>
              <a:rPr lang="ru-RU" sz="1700" b="1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безкоштовне</a:t>
            </a:r>
            <a:r>
              <a:rPr lang="ru-RU" sz="1700" b="1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навчання</a:t>
            </a:r>
            <a:endParaRPr lang="uk-UA" sz="1700" b="1" dirty="0">
              <a:solidFill>
                <a:srgbClr val="002060"/>
              </a:solidFill>
            </a:endParaRPr>
          </a:p>
          <a:p>
            <a:endParaRPr lang="uk-UA" dirty="0"/>
          </a:p>
        </p:txBody>
      </p:sp>
      <p:pic>
        <p:nvPicPr>
          <p:cNvPr id="8" name="Рисунок 11">
            <a:extLst>
              <a:ext uri="{FF2B5EF4-FFF2-40B4-BE49-F238E27FC236}">
                <a16:creationId xmlns:a16="http://schemas.microsoft.com/office/drawing/2014/main" id="{91B34238-2A0D-644D-6309-C6310A0EA8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60" y="63736"/>
            <a:ext cx="766659" cy="76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C854C52-B110-59A6-A613-EBE6D757C918}"/>
              </a:ext>
            </a:extLst>
          </p:cNvPr>
          <p:cNvSpPr txBox="1"/>
          <p:nvPr/>
        </p:nvSpPr>
        <p:spPr>
          <a:xfrm>
            <a:off x="45597" y="3283269"/>
            <a:ext cx="60078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Це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документ, що дає особі одноразове право на </a:t>
            </a:r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</a:rPr>
              <a:t>перепідготовку за робітничою професією; підготовку за спеціальністю для здобуття ступеня магістра на основі ступеня бакалавра або магістра, здобутих за іншою спеціальністю; підготовку на наступному рівні освіти; спеціалізацію та підвищення кваліфікації за професіями і спеціальностями</a:t>
            </a:r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AD31B0DC-12A2-051A-6BF8-1B95ABCBF460}"/>
              </a:ext>
            </a:extLst>
          </p:cNvPr>
          <p:cNvSpPr/>
          <p:nvPr/>
        </p:nvSpPr>
        <p:spPr>
          <a:xfrm>
            <a:off x="-1" y="2920499"/>
            <a:ext cx="6007865" cy="337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CD816D-6C35-A443-93F1-B66985905F9D}"/>
              </a:ext>
            </a:extLst>
          </p:cNvPr>
          <p:cNvSpPr txBox="1"/>
          <p:nvPr/>
        </p:nvSpPr>
        <p:spPr>
          <a:xfrm>
            <a:off x="862156" y="4665833"/>
            <a:ext cx="51496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Вартість ваучера </a:t>
            </a:r>
            <a:r>
              <a:rPr lang="uk-UA" sz="1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встановлюється в межах вартості навчання, але не може перевищувати десятикратний  розмір прожиткового мінімуму (станом на 01.01.2023 року максимальна вартість ваучера складає </a:t>
            </a:r>
            <a:r>
              <a:rPr lang="uk-UA" sz="1400" b="1" i="1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26840 грн</a:t>
            </a:r>
            <a:r>
              <a:rPr lang="uk-UA" sz="1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endParaRPr lang="uk-UA" sz="800" b="1" i="1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400" b="1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Фінансування навчання </a:t>
            </a:r>
            <a:r>
              <a:rPr lang="uk-UA" sz="1400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ваучером здійснюється за рахунок Фонду </a:t>
            </a:r>
            <a:r>
              <a:rPr lang="uk-UA" sz="1400" i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загальнообов</a:t>
            </a:r>
            <a:r>
              <a:rPr lang="en-US" sz="1400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1400" i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язкового</a:t>
            </a:r>
            <a:r>
              <a:rPr lang="uk-UA" sz="1400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соціального страхування на випадок безробіття.</a:t>
            </a:r>
            <a:endParaRPr lang="uk-U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6941BF-7938-299E-1A66-AAC1E9CC7AF1}"/>
              </a:ext>
            </a:extLst>
          </p:cNvPr>
          <p:cNvSpPr txBox="1"/>
          <p:nvPr/>
        </p:nvSpPr>
        <p:spPr>
          <a:xfrm>
            <a:off x="89665" y="6639508"/>
            <a:ext cx="5919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1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 здійснюється </a:t>
            </a:r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закладами професійної (професійно-технічної) та вищої освіти, підприємствами, установами та організаціями, які мають ліцензію на освітню діяльність, за затвердженим Мінекономіки переліком професій, спеціальностей, для навчання за якими може бути виданий ваучер.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62FE75-F9DD-4BF7-4147-4A5985146FEB}"/>
              </a:ext>
            </a:extLst>
          </p:cNvPr>
          <p:cNvSpPr txBox="1"/>
          <p:nvPr/>
        </p:nvSpPr>
        <p:spPr>
          <a:xfrm>
            <a:off x="1379343" y="2920499"/>
            <a:ext cx="275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rgbClr val="002060"/>
                </a:solidFill>
              </a:rPr>
              <a:t>ЩО ТАКЕ ВАУЧЕР?</a:t>
            </a:r>
          </a:p>
        </p:txBody>
      </p:sp>
      <p:pic>
        <p:nvPicPr>
          <p:cNvPr id="16" name="Рисунок 15" descr="Стокове фото Знак Оклику Знак Оклику Знак Помаранчевий 3d З Палицею Фігура  Людина Що Вказує На Жест Ідеї Голови Думаю Позувати Мозковий Штурм Знак  Симво — Завантажте зображення зараз - iStock">
            <a:extLst>
              <a:ext uri="{FF2B5EF4-FFF2-40B4-BE49-F238E27FC236}">
                <a16:creationId xmlns:a16="http://schemas.microsoft.com/office/drawing/2014/main" id="{33FC1CE1-55B2-895C-7DFF-44C3C5C39D1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4" t="6426" r="18301" b="7190"/>
          <a:stretch/>
        </p:blipFill>
        <p:spPr bwMode="auto">
          <a:xfrm>
            <a:off x="51810" y="4797574"/>
            <a:ext cx="836617" cy="12104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Прямокутник 16">
            <a:extLst>
              <a:ext uri="{FF2B5EF4-FFF2-40B4-BE49-F238E27FC236}">
                <a16:creationId xmlns:a16="http://schemas.microsoft.com/office/drawing/2014/main" id="{6097B748-A9DE-218E-7B11-FC63512B0301}"/>
              </a:ext>
            </a:extLst>
          </p:cNvPr>
          <p:cNvSpPr/>
          <p:nvPr/>
        </p:nvSpPr>
        <p:spPr>
          <a:xfrm>
            <a:off x="6388681" y="34582"/>
            <a:ext cx="5764039" cy="3782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C3034F-E778-F6A6-BD5E-C53D2DF7232D}"/>
              </a:ext>
            </a:extLst>
          </p:cNvPr>
          <p:cNvSpPr txBox="1"/>
          <p:nvPr/>
        </p:nvSpPr>
        <p:spPr>
          <a:xfrm>
            <a:off x="6528935" y="57203"/>
            <a:ext cx="539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rgbClr val="002060"/>
                </a:solidFill>
              </a:rPr>
              <a:t>ХТО МАЄ ПРАВО НА ОТРИМАННЯ ВАУЧЕРА?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E3EA41-2880-5ADD-71D9-01FFACB8191A}"/>
              </a:ext>
            </a:extLst>
          </p:cNvPr>
          <p:cNvSpPr txBox="1"/>
          <p:nvPr/>
        </p:nvSpPr>
        <p:spPr>
          <a:xfrm>
            <a:off x="6308912" y="467996"/>
            <a:ext cx="578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Особи, які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ЗАРЕЄСТРОВАНІ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центрах зайнятості як безробітні, мають професійну (професійно-технічну), фахову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передвищу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вищу освіту: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C571BB-0337-BE98-975B-13C272C6C35E}"/>
              </a:ext>
            </a:extLst>
          </p:cNvPr>
          <p:cNvSpPr txBox="1"/>
          <p:nvPr/>
        </p:nvSpPr>
        <p:spPr>
          <a:xfrm>
            <a:off x="6312528" y="1227728"/>
            <a:ext cx="57754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особи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віком старше 45 років, страховий стаж яких становить не менше 15 років;</a:t>
            </a:r>
          </a:p>
          <a:p>
            <a:pPr algn="just">
              <a:spcAft>
                <a:spcPts val="6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особи, звільнені з військової служби (крім військовослужбовців строкової служби), служби в органах внутрішніх справ, Державної служби спеціального зв’язку та захисту інформації, органів і підрозділів цивільного захисту, податкової міліції або Державної кримінально-виконавчої служби у зв’язку зі скороченням чисельності, штату або за станом здоров’я до досягнення ними пенсійного віку, за наявності вислуги не менше 10 років; </a:t>
            </a:r>
          </a:p>
          <a:p>
            <a:pPr algn="just">
              <a:spcAft>
                <a:spcPts val="6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особи, звільнені з військової служби після участі у проведенні антитерористичної операції, у здійсненні заходів із забезпечення безпеки і оборони, відсічі і стримування збройної агресії Російської Федерації у Донецькій та Луганській областях;</a:t>
            </a:r>
          </a:p>
          <a:p>
            <a:pPr algn="just">
              <a:spcAft>
                <a:spcPts val="6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внутрішньо переміщені особи працездатного віку за відсутності підходящої роботи;</a:t>
            </a:r>
          </a:p>
          <a:p>
            <a:pPr algn="just">
              <a:spcAft>
                <a:spcPts val="6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особи, стосовно яких встановлено факт позбавлення особистої свободи внаслідок збройної агресії проти України, після їх звільнення.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 descr="Вектор Галочка 3d значок набор">
            <a:extLst>
              <a:ext uri="{FF2B5EF4-FFF2-40B4-BE49-F238E27FC236}">
                <a16:creationId xmlns:a16="http://schemas.microsoft.com/office/drawing/2014/main" id="{C0AEBBC9-0BFC-8889-14E8-15CC475BBC0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7" t="57023" r="54845" b="11111"/>
          <a:stretch/>
        </p:blipFill>
        <p:spPr bwMode="auto">
          <a:xfrm>
            <a:off x="6388681" y="1241986"/>
            <a:ext cx="248920" cy="25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Рисунок 22" descr="Вектор Галочка 3d значок набор">
            <a:extLst>
              <a:ext uri="{FF2B5EF4-FFF2-40B4-BE49-F238E27FC236}">
                <a16:creationId xmlns:a16="http://schemas.microsoft.com/office/drawing/2014/main" id="{856E705F-3D37-8EA5-F31F-3427B08BA9E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7" t="57023" r="54845" b="11111"/>
          <a:stretch/>
        </p:blipFill>
        <p:spPr bwMode="auto">
          <a:xfrm>
            <a:off x="6388682" y="1728789"/>
            <a:ext cx="248920" cy="25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23" descr="Вектор Галочка 3d значок набор">
            <a:extLst>
              <a:ext uri="{FF2B5EF4-FFF2-40B4-BE49-F238E27FC236}">
                <a16:creationId xmlns:a16="http://schemas.microsoft.com/office/drawing/2014/main" id="{62FE7ADD-A0B4-DAE2-B693-D639588A813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7" t="57023" r="54845" b="11111"/>
          <a:stretch/>
        </p:blipFill>
        <p:spPr bwMode="auto">
          <a:xfrm>
            <a:off x="6401070" y="3297568"/>
            <a:ext cx="248920" cy="25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Рисунок 24" descr="Вектор Галочка 3d значок набор">
            <a:extLst>
              <a:ext uri="{FF2B5EF4-FFF2-40B4-BE49-F238E27FC236}">
                <a16:creationId xmlns:a16="http://schemas.microsoft.com/office/drawing/2014/main" id="{066677C8-6C03-BAB5-3E15-F3367AEA2F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7" t="57023" r="54845" b="11111"/>
          <a:stretch/>
        </p:blipFill>
        <p:spPr bwMode="auto">
          <a:xfrm>
            <a:off x="6412879" y="4201069"/>
            <a:ext cx="248920" cy="25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Рисунок 25" descr="Вектор Галочка 3d значок набор">
            <a:extLst>
              <a:ext uri="{FF2B5EF4-FFF2-40B4-BE49-F238E27FC236}">
                <a16:creationId xmlns:a16="http://schemas.microsoft.com/office/drawing/2014/main" id="{7440EEB7-AA11-82DD-A6B0-31B85EFC813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7" t="57023" r="54845" b="11111"/>
          <a:stretch/>
        </p:blipFill>
        <p:spPr bwMode="auto">
          <a:xfrm>
            <a:off x="6388682" y="4707330"/>
            <a:ext cx="248920" cy="25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Прямокутник 27">
            <a:extLst>
              <a:ext uri="{FF2B5EF4-FFF2-40B4-BE49-F238E27FC236}">
                <a16:creationId xmlns:a16="http://schemas.microsoft.com/office/drawing/2014/main" id="{D1419D28-5684-3F76-F55E-E2B1D782215D}"/>
              </a:ext>
            </a:extLst>
          </p:cNvPr>
          <p:cNvSpPr/>
          <p:nvPr/>
        </p:nvSpPr>
        <p:spPr>
          <a:xfrm>
            <a:off x="6412692" y="5402798"/>
            <a:ext cx="5727497" cy="3657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EC135F-6229-89FB-552A-D405D8855F8D}"/>
              </a:ext>
            </a:extLst>
          </p:cNvPr>
          <p:cNvSpPr txBox="1"/>
          <p:nvPr/>
        </p:nvSpPr>
        <p:spPr>
          <a:xfrm>
            <a:off x="7823142" y="5399253"/>
            <a:ext cx="275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rgbClr val="002060"/>
                </a:solidFill>
              </a:rPr>
              <a:t>ЯК ОТРИМАТИ ВАУЧЕР?</a:t>
            </a: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AC684B0A-B39C-8BE3-A349-8290E7208F30}"/>
              </a:ext>
            </a:extLst>
          </p:cNvPr>
          <p:cNvSpPr txBox="1"/>
          <p:nvPr/>
        </p:nvSpPr>
        <p:spPr>
          <a:xfrm>
            <a:off x="6412693" y="5896496"/>
            <a:ext cx="3908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Обрати бажану професію або спеціальність з переліку </a:t>
            </a:r>
            <a:r>
              <a:rPr lang="uk-UA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посиланням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звернутись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Волинського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обласного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Рисунок 1029">
            <a:extLst>
              <a:ext uri="{FF2B5EF4-FFF2-40B4-BE49-F238E27FC236}">
                <a16:creationId xmlns:a16="http://schemas.microsoft.com/office/drawing/2014/main" id="{CF046759-EA15-671F-FB28-1976C5E119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174" y="5864083"/>
            <a:ext cx="1224152" cy="1224152"/>
          </a:xfrm>
          <a:prstGeom prst="rect">
            <a:avLst/>
          </a:prstGeom>
        </p:spPr>
      </p:pic>
      <p:sp>
        <p:nvSpPr>
          <p:cNvPr id="1031" name="Прямокутник 1030">
            <a:extLst>
              <a:ext uri="{FF2B5EF4-FFF2-40B4-BE49-F238E27FC236}">
                <a16:creationId xmlns:a16="http://schemas.microsoft.com/office/drawing/2014/main" id="{64EB5631-0AE5-5A7D-4113-1E61AA7C033B}"/>
              </a:ext>
            </a:extLst>
          </p:cNvPr>
          <p:cNvSpPr/>
          <p:nvPr/>
        </p:nvSpPr>
        <p:spPr>
          <a:xfrm>
            <a:off x="6388682" y="7179441"/>
            <a:ext cx="5771402" cy="703478"/>
          </a:xfrm>
          <a:prstGeom prst="rect">
            <a:avLst/>
          </a:prstGeom>
          <a:solidFill>
            <a:srgbClr val="FFCF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55EF0C80-75A4-53DA-0ABD-D3C505878D48}"/>
              </a:ext>
            </a:extLst>
          </p:cNvPr>
          <p:cNvSpPr txBox="1"/>
          <p:nvPr/>
        </p:nvSpPr>
        <p:spPr>
          <a:xfrm>
            <a:off x="6428616" y="7141609"/>
            <a:ext cx="5591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 інформацію можна отримати у відділі  активних програм зайнятості Волинського обласного центру зайнятості за телефонами: (0332) 72-53-01; 099 327 1186</a:t>
            </a:r>
          </a:p>
        </p:txBody>
      </p:sp>
    </p:spTree>
    <p:extLst>
      <p:ext uri="{BB962C8B-B14F-4D97-AF65-F5344CB8AC3E}">
        <p14:creationId xmlns:p14="http://schemas.microsoft.com/office/powerpoint/2010/main" val="290618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3E766203-6E2E-72FD-B9B2-455E757834D1}"/>
              </a:ext>
            </a:extLst>
          </p:cNvPr>
          <p:cNvGraphicFramePr>
            <a:graphicFrameLocks noGrp="1"/>
          </p:cNvGraphicFramePr>
          <p:nvPr/>
        </p:nvGraphicFramePr>
        <p:xfrm>
          <a:off x="-42538" y="598726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01825778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794831671"/>
                    </a:ext>
                  </a:extLst>
                </a:gridCol>
              </a:tblGrid>
              <a:tr h="6858001">
                <a:tc>
                  <a:txBody>
                    <a:bodyPr/>
                    <a:lstStyle/>
                    <a:p>
                      <a:endParaRPr lang="uk-U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8069"/>
                  </a:ext>
                </a:extLst>
              </a:tr>
            </a:tbl>
          </a:graphicData>
        </a:graphic>
      </p:graphicFrame>
      <p:pic>
        <p:nvPicPr>
          <p:cNvPr id="5" name="Рисунок 4" descr="Ваучер – Ваш шанс на безкоштовне навчання">
            <a:extLst>
              <a:ext uri="{FF2B5EF4-FFF2-40B4-BE49-F238E27FC236}">
                <a16:creationId xmlns:a16="http://schemas.microsoft.com/office/drawing/2014/main" id="{5E2EEEB0-92BE-60D8-E691-2B2639EF64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24"/>
          <a:stretch/>
        </p:blipFill>
        <p:spPr bwMode="auto">
          <a:xfrm>
            <a:off x="30619" y="997887"/>
            <a:ext cx="5965325" cy="17060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AF2C6FBD-470F-9374-2A14-0E490ECF1E57}"/>
              </a:ext>
            </a:extLst>
          </p:cNvPr>
          <p:cNvSpPr/>
          <p:nvPr/>
        </p:nvSpPr>
        <p:spPr>
          <a:xfrm>
            <a:off x="0" y="36955"/>
            <a:ext cx="6007865" cy="793214"/>
          </a:xfrm>
          <a:prstGeom prst="rect">
            <a:avLst/>
          </a:prstGeom>
          <a:solidFill>
            <a:srgbClr val="FFCF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B3AFAD-937A-E6D3-7A32-217CB6F55CF8}"/>
              </a:ext>
            </a:extLst>
          </p:cNvPr>
          <p:cNvSpPr txBox="1"/>
          <p:nvPr/>
        </p:nvSpPr>
        <p:spPr>
          <a:xfrm>
            <a:off x="19997" y="-26938"/>
            <a:ext cx="494195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 </a:t>
            </a:r>
            <a:r>
              <a:rPr lang="ru-RU" sz="1700" b="1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Волинська</a:t>
            </a:r>
            <a:r>
              <a:rPr lang="ru-RU" sz="1700" b="1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обласна</a:t>
            </a:r>
            <a:r>
              <a:rPr lang="ru-RU" sz="1700" b="1" dirty="0">
                <a:solidFill>
                  <a:srgbClr val="002060"/>
                </a:solidFill>
                <a:latin typeface="Segoe UI Historic" panose="020B0502040204020203" pitchFamily="34" charset="0"/>
              </a:rPr>
              <a:t> служба </a:t>
            </a:r>
            <a:r>
              <a:rPr lang="ru-RU" sz="1700" b="1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зайнятості</a:t>
            </a:r>
            <a:r>
              <a:rPr lang="ru-RU" sz="1700" b="1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пропонує</a:t>
            </a:r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скористатися</a:t>
            </a:r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унікальною</a:t>
            </a:r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можливістю</a:t>
            </a:r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- </a:t>
            </a:r>
            <a:r>
              <a:rPr lang="ru-RU" sz="1700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отримати</a:t>
            </a:r>
            <a:r>
              <a:rPr lang="ru-RU" sz="1700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b="1" dirty="0">
                <a:solidFill>
                  <a:srgbClr val="002060"/>
                </a:solidFill>
                <a:latin typeface="Segoe UI Historic" panose="020B0502040204020203" pitchFamily="34" charset="0"/>
              </a:rPr>
              <a:t>ваучер на </a:t>
            </a:r>
            <a:r>
              <a:rPr lang="ru-RU" sz="1700" b="1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безкоштовне</a:t>
            </a:r>
            <a:r>
              <a:rPr lang="ru-RU" sz="1700" b="1" dirty="0">
                <a:solidFill>
                  <a:srgbClr val="002060"/>
                </a:solidFill>
                <a:latin typeface="Segoe UI Historic" panose="020B0502040204020203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Segoe UI Historic" panose="020B0502040204020203" pitchFamily="34" charset="0"/>
              </a:rPr>
              <a:t>навчання</a:t>
            </a:r>
            <a:endParaRPr lang="uk-UA" sz="1700" b="1" dirty="0">
              <a:solidFill>
                <a:srgbClr val="002060"/>
              </a:solidFill>
            </a:endParaRPr>
          </a:p>
          <a:p>
            <a:endParaRPr lang="uk-UA" dirty="0"/>
          </a:p>
        </p:txBody>
      </p:sp>
      <p:pic>
        <p:nvPicPr>
          <p:cNvPr id="8" name="Рисунок 11">
            <a:extLst>
              <a:ext uri="{FF2B5EF4-FFF2-40B4-BE49-F238E27FC236}">
                <a16:creationId xmlns:a16="http://schemas.microsoft.com/office/drawing/2014/main" id="{91B34238-2A0D-644D-6309-C6310A0EA8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60" y="63736"/>
            <a:ext cx="766659" cy="76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C854C52-B110-59A6-A613-EBE6D757C918}"/>
              </a:ext>
            </a:extLst>
          </p:cNvPr>
          <p:cNvSpPr txBox="1"/>
          <p:nvPr/>
        </p:nvSpPr>
        <p:spPr>
          <a:xfrm>
            <a:off x="45597" y="3283269"/>
            <a:ext cx="60078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Це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документ, що дає особі одноразове право на </a:t>
            </a:r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</a:rPr>
              <a:t>перепідготовку за робітничою професією; підготовку за спеціальністю для здобуття ступеня магістра на основі ступеня бакалавра або магістра, здобутих за іншою спеціальністю; підготовку на наступному рівні освіти; спеціалізацію та підвищення кваліфікації за професіями і спеціальностями</a:t>
            </a:r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AD31B0DC-12A2-051A-6BF8-1B95ABCBF460}"/>
              </a:ext>
            </a:extLst>
          </p:cNvPr>
          <p:cNvSpPr/>
          <p:nvPr/>
        </p:nvSpPr>
        <p:spPr>
          <a:xfrm>
            <a:off x="-1" y="2920499"/>
            <a:ext cx="6007865" cy="337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CD816D-6C35-A443-93F1-B66985905F9D}"/>
              </a:ext>
            </a:extLst>
          </p:cNvPr>
          <p:cNvSpPr txBox="1"/>
          <p:nvPr/>
        </p:nvSpPr>
        <p:spPr>
          <a:xfrm>
            <a:off x="862156" y="4665833"/>
            <a:ext cx="51496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Вартість ваучера </a:t>
            </a:r>
            <a:r>
              <a:rPr lang="uk-UA" sz="1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встановлюється в межах вартості навчання, але не може перевищувати десятикратний  розмір прожиткового мінімуму (станом на 01.01.2023 року максимальна вартість ваучера складає </a:t>
            </a:r>
            <a:r>
              <a:rPr lang="uk-UA" sz="1400" b="1" i="1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26840 грн</a:t>
            </a:r>
            <a:r>
              <a:rPr lang="uk-UA" sz="1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endParaRPr lang="uk-UA" sz="800" b="1" i="1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400" b="1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Фінансування навчання </a:t>
            </a:r>
            <a:r>
              <a:rPr lang="uk-UA" sz="1400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ваучером здійснюється за рахунок Фонду </a:t>
            </a:r>
            <a:r>
              <a:rPr lang="uk-UA" sz="1400" i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загальнообов</a:t>
            </a:r>
            <a:r>
              <a:rPr lang="en-US" sz="1400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1400" i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язкового</a:t>
            </a:r>
            <a:r>
              <a:rPr lang="uk-UA" sz="1400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соціального страхування на випадок безробіття.</a:t>
            </a:r>
            <a:endParaRPr lang="uk-U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6941BF-7938-299E-1A66-AAC1E9CC7AF1}"/>
              </a:ext>
            </a:extLst>
          </p:cNvPr>
          <p:cNvSpPr txBox="1"/>
          <p:nvPr/>
        </p:nvSpPr>
        <p:spPr>
          <a:xfrm>
            <a:off x="89665" y="6639508"/>
            <a:ext cx="5919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1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 здійснюється </a:t>
            </a:r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закладами професійної (професійно-технічної) та вищої освіти, підприємствами, установами та організаціями, які мають ліцензію на освітню діяльність, за затвердженим Мінекономіки переліком професій, спеціальностей, для навчання за якими може бути виданий ваучер.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62FE75-F9DD-4BF7-4147-4A5985146FEB}"/>
              </a:ext>
            </a:extLst>
          </p:cNvPr>
          <p:cNvSpPr txBox="1"/>
          <p:nvPr/>
        </p:nvSpPr>
        <p:spPr>
          <a:xfrm>
            <a:off x="1379343" y="2920499"/>
            <a:ext cx="275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rgbClr val="002060"/>
                </a:solidFill>
              </a:rPr>
              <a:t>ЩО ТАКЕ ВАУЧЕР?</a:t>
            </a:r>
          </a:p>
        </p:txBody>
      </p:sp>
      <p:pic>
        <p:nvPicPr>
          <p:cNvPr id="16" name="Рисунок 15" descr="Стокове фото Знак Оклику Знак Оклику Знак Помаранчевий 3d З Палицею Фігура  Людина Що Вказує На Жест Ідеї Голови Думаю Позувати Мозковий Штурм Знак  Симво — Завантажте зображення зараз - iStock">
            <a:extLst>
              <a:ext uri="{FF2B5EF4-FFF2-40B4-BE49-F238E27FC236}">
                <a16:creationId xmlns:a16="http://schemas.microsoft.com/office/drawing/2014/main" id="{33FC1CE1-55B2-895C-7DFF-44C3C5C39D1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4" t="6426" r="18301" b="7190"/>
          <a:stretch/>
        </p:blipFill>
        <p:spPr bwMode="auto">
          <a:xfrm>
            <a:off x="51810" y="4797574"/>
            <a:ext cx="836617" cy="12104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Прямокутник 16">
            <a:extLst>
              <a:ext uri="{FF2B5EF4-FFF2-40B4-BE49-F238E27FC236}">
                <a16:creationId xmlns:a16="http://schemas.microsoft.com/office/drawing/2014/main" id="{6097B748-A9DE-218E-7B11-FC63512B0301}"/>
              </a:ext>
            </a:extLst>
          </p:cNvPr>
          <p:cNvSpPr/>
          <p:nvPr/>
        </p:nvSpPr>
        <p:spPr>
          <a:xfrm>
            <a:off x="6388681" y="34582"/>
            <a:ext cx="5764039" cy="3782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C3034F-E778-F6A6-BD5E-C53D2DF7232D}"/>
              </a:ext>
            </a:extLst>
          </p:cNvPr>
          <p:cNvSpPr txBox="1"/>
          <p:nvPr/>
        </p:nvSpPr>
        <p:spPr>
          <a:xfrm>
            <a:off x="6528935" y="57203"/>
            <a:ext cx="539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rgbClr val="002060"/>
                </a:solidFill>
              </a:rPr>
              <a:t>ХТО МАЄ ПРАВО НА ОТРИМАННЯ ВАУЧЕРА?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E3EA41-2880-5ADD-71D9-01FFACB8191A}"/>
              </a:ext>
            </a:extLst>
          </p:cNvPr>
          <p:cNvSpPr txBox="1"/>
          <p:nvPr/>
        </p:nvSpPr>
        <p:spPr>
          <a:xfrm>
            <a:off x="6308912" y="467996"/>
            <a:ext cx="578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Особи, які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ЗАРЕЄСТРОВАНІ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центрах зайнятості як безробітні, мають професійну (професійно-технічну), фахову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передвищу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вищу освіту: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C571BB-0337-BE98-975B-13C272C6C35E}"/>
              </a:ext>
            </a:extLst>
          </p:cNvPr>
          <p:cNvSpPr txBox="1"/>
          <p:nvPr/>
        </p:nvSpPr>
        <p:spPr>
          <a:xfrm>
            <a:off x="6312528" y="1227728"/>
            <a:ext cx="57754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особи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віком старше 45 років, страховий стаж яких становить не менше 15 років;</a:t>
            </a:r>
          </a:p>
          <a:p>
            <a:pPr algn="just">
              <a:spcAft>
                <a:spcPts val="6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особи, звільнені з військової служби (крім військовослужбовців строкової служби), служби в органах внутрішніх справ, Державної служби спеціального зв’язку та захисту інформації, органів і підрозділів цивільного захисту, податкової міліції або Державної кримінально-виконавчої служби у зв’язку зі скороченням чисельності, штату або за станом здоров’я до досягнення ними пенсійного віку, за наявності вислуги не менше 10 років; </a:t>
            </a:r>
          </a:p>
          <a:p>
            <a:pPr algn="just">
              <a:spcAft>
                <a:spcPts val="6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особи, звільнені з військової служби після участі у проведенні антитерористичної операції, у здійсненні заходів із забезпечення безпеки і оборони, відсічі і стримування збройної агресії Російської Федерації у Донецькій та Луганській областях;</a:t>
            </a:r>
          </a:p>
          <a:p>
            <a:pPr algn="just">
              <a:spcAft>
                <a:spcPts val="6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внутрішньо переміщені особи працездатного віку за відсутності підходящої роботи;</a:t>
            </a:r>
          </a:p>
          <a:p>
            <a:pPr algn="just">
              <a:spcAft>
                <a:spcPts val="6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особи, стосовно яких встановлено факт позбавлення особистої свободи внаслідок збройної агресії проти України, після їх звільнення.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 descr="Вектор Галочка 3d значок набор">
            <a:extLst>
              <a:ext uri="{FF2B5EF4-FFF2-40B4-BE49-F238E27FC236}">
                <a16:creationId xmlns:a16="http://schemas.microsoft.com/office/drawing/2014/main" id="{C0AEBBC9-0BFC-8889-14E8-15CC475BBC0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7" t="57023" r="54845" b="11111"/>
          <a:stretch/>
        </p:blipFill>
        <p:spPr bwMode="auto">
          <a:xfrm>
            <a:off x="6388681" y="1241986"/>
            <a:ext cx="248920" cy="25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Рисунок 22" descr="Вектор Галочка 3d значок набор">
            <a:extLst>
              <a:ext uri="{FF2B5EF4-FFF2-40B4-BE49-F238E27FC236}">
                <a16:creationId xmlns:a16="http://schemas.microsoft.com/office/drawing/2014/main" id="{856E705F-3D37-8EA5-F31F-3427B08BA9E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7" t="57023" r="54845" b="11111"/>
          <a:stretch/>
        </p:blipFill>
        <p:spPr bwMode="auto">
          <a:xfrm>
            <a:off x="6388682" y="1728789"/>
            <a:ext cx="248920" cy="25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23" descr="Вектор Галочка 3d значок набор">
            <a:extLst>
              <a:ext uri="{FF2B5EF4-FFF2-40B4-BE49-F238E27FC236}">
                <a16:creationId xmlns:a16="http://schemas.microsoft.com/office/drawing/2014/main" id="{62FE7ADD-A0B4-DAE2-B693-D639588A813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7" t="57023" r="54845" b="11111"/>
          <a:stretch/>
        </p:blipFill>
        <p:spPr bwMode="auto">
          <a:xfrm>
            <a:off x="6401070" y="3297568"/>
            <a:ext cx="248920" cy="25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Рисунок 24" descr="Вектор Галочка 3d значок набор">
            <a:extLst>
              <a:ext uri="{FF2B5EF4-FFF2-40B4-BE49-F238E27FC236}">
                <a16:creationId xmlns:a16="http://schemas.microsoft.com/office/drawing/2014/main" id="{066677C8-6C03-BAB5-3E15-F3367AEA2F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7" t="57023" r="54845" b="11111"/>
          <a:stretch/>
        </p:blipFill>
        <p:spPr bwMode="auto">
          <a:xfrm>
            <a:off x="6412879" y="4201069"/>
            <a:ext cx="248920" cy="25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Рисунок 25" descr="Вектор Галочка 3d значок набор">
            <a:extLst>
              <a:ext uri="{FF2B5EF4-FFF2-40B4-BE49-F238E27FC236}">
                <a16:creationId xmlns:a16="http://schemas.microsoft.com/office/drawing/2014/main" id="{7440EEB7-AA11-82DD-A6B0-31B85EFC813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7" t="57023" r="54845" b="11111"/>
          <a:stretch/>
        </p:blipFill>
        <p:spPr bwMode="auto">
          <a:xfrm>
            <a:off x="6388682" y="4707330"/>
            <a:ext cx="248920" cy="25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Прямокутник 27">
            <a:extLst>
              <a:ext uri="{FF2B5EF4-FFF2-40B4-BE49-F238E27FC236}">
                <a16:creationId xmlns:a16="http://schemas.microsoft.com/office/drawing/2014/main" id="{D1419D28-5684-3F76-F55E-E2B1D782215D}"/>
              </a:ext>
            </a:extLst>
          </p:cNvPr>
          <p:cNvSpPr/>
          <p:nvPr/>
        </p:nvSpPr>
        <p:spPr>
          <a:xfrm>
            <a:off x="6412692" y="5402798"/>
            <a:ext cx="5727497" cy="3657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EC135F-6229-89FB-552A-D405D8855F8D}"/>
              </a:ext>
            </a:extLst>
          </p:cNvPr>
          <p:cNvSpPr txBox="1"/>
          <p:nvPr/>
        </p:nvSpPr>
        <p:spPr>
          <a:xfrm>
            <a:off x="7823142" y="5399253"/>
            <a:ext cx="275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rgbClr val="002060"/>
                </a:solidFill>
              </a:rPr>
              <a:t>ЯК ОТРИМАТИ ВАУЧЕР?</a:t>
            </a: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AC684B0A-B39C-8BE3-A349-8290E7208F30}"/>
              </a:ext>
            </a:extLst>
          </p:cNvPr>
          <p:cNvSpPr txBox="1"/>
          <p:nvPr/>
        </p:nvSpPr>
        <p:spPr>
          <a:xfrm>
            <a:off x="6412693" y="5896496"/>
            <a:ext cx="3908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Обрати бажану професію або спеціальність з переліку </a:t>
            </a:r>
            <a:r>
              <a:rPr lang="uk-UA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посиланням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звернутись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Волинського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обласного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Рисунок 1029">
            <a:extLst>
              <a:ext uri="{FF2B5EF4-FFF2-40B4-BE49-F238E27FC236}">
                <a16:creationId xmlns:a16="http://schemas.microsoft.com/office/drawing/2014/main" id="{CF046759-EA15-671F-FB28-1976C5E119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174" y="5864083"/>
            <a:ext cx="1224152" cy="1224152"/>
          </a:xfrm>
          <a:prstGeom prst="rect">
            <a:avLst/>
          </a:prstGeom>
        </p:spPr>
      </p:pic>
      <p:sp>
        <p:nvSpPr>
          <p:cNvPr id="1031" name="Прямокутник 1030">
            <a:extLst>
              <a:ext uri="{FF2B5EF4-FFF2-40B4-BE49-F238E27FC236}">
                <a16:creationId xmlns:a16="http://schemas.microsoft.com/office/drawing/2014/main" id="{64EB5631-0AE5-5A7D-4113-1E61AA7C033B}"/>
              </a:ext>
            </a:extLst>
          </p:cNvPr>
          <p:cNvSpPr/>
          <p:nvPr/>
        </p:nvSpPr>
        <p:spPr>
          <a:xfrm>
            <a:off x="6388682" y="7179441"/>
            <a:ext cx="5771402" cy="703478"/>
          </a:xfrm>
          <a:prstGeom prst="rect">
            <a:avLst/>
          </a:prstGeom>
          <a:solidFill>
            <a:srgbClr val="FFCF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55EF0C80-75A4-53DA-0ABD-D3C505878D48}"/>
              </a:ext>
            </a:extLst>
          </p:cNvPr>
          <p:cNvSpPr txBox="1"/>
          <p:nvPr/>
        </p:nvSpPr>
        <p:spPr>
          <a:xfrm>
            <a:off x="6428616" y="7141609"/>
            <a:ext cx="5591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 інформацію можна отримати у відділі  активних програм зайнятості Волинського обласного центру зайнятості за телефонами: (0332) 72-53-01; 099 327 1186</a:t>
            </a:r>
          </a:p>
        </p:txBody>
      </p:sp>
    </p:spTree>
    <p:extLst>
      <p:ext uri="{BB962C8B-B14F-4D97-AF65-F5344CB8AC3E}">
        <p14:creationId xmlns:p14="http://schemas.microsoft.com/office/powerpoint/2010/main" val="18737378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270</TotalTime>
  <Words>770</Words>
  <Application>Microsoft Office PowerPoint</Application>
  <PresentationFormat>Довільний</PresentationFormat>
  <Paragraphs>36</Paragraphs>
  <Slides>2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Historic</vt:lpstr>
      <vt:lpstr>Times New Roman</vt:lpstr>
      <vt:lpstr>Тема Office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user</cp:lastModifiedBy>
  <cp:revision>43</cp:revision>
  <cp:lastPrinted>2023-02-27T14:55:38Z</cp:lastPrinted>
  <dcterms:created xsi:type="dcterms:W3CDTF">2023-02-27T09:52:38Z</dcterms:created>
  <dcterms:modified xsi:type="dcterms:W3CDTF">2023-02-28T06:07:43Z</dcterms:modified>
</cp:coreProperties>
</file>