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8" r:id="rId2"/>
    <p:sldId id="259" r:id="rId3"/>
    <p:sldId id="260" r:id="rId4"/>
    <p:sldId id="261" r:id="rId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41756BB-B1BB-4CD4-A4DD-20C58FF2C052}" type="datetimeFigureOut">
              <a:rPr lang="uk-UA" smtClean="0"/>
              <a:t>05.09.2023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normAutofit/>
          </a:bodyPr>
          <a:lstStyle/>
          <a:p>
            <a:fld id="{0EB97778-8F48-4F3F-8092-93C6896B2458}"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41756BB-B1BB-4CD4-A4DD-20C58FF2C052}" type="datetimeFigureOut">
              <a:rPr lang="uk-UA" smtClean="0"/>
              <a:t>05.09.2023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EB97778-8F48-4F3F-8092-93C6896B2458}"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41756BB-B1BB-4CD4-A4DD-20C58FF2C052}" type="datetimeFigureOut">
              <a:rPr lang="uk-UA" smtClean="0"/>
              <a:t>05.09.2023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EB97778-8F48-4F3F-8092-93C6896B2458}"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a:xfrm>
            <a:off x="685800" y="1600201"/>
            <a:ext cx="7772400" cy="3733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41756BB-B1BB-4CD4-A4DD-20C58FF2C052}" type="datetimeFigureOut">
              <a:rPr lang="uk-UA" smtClean="0"/>
              <a:t>05.09.2023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EB97778-8F48-4F3F-8092-93C6896B2458}"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41756BB-B1BB-4CD4-A4DD-20C58FF2C052}" type="datetimeFigureOut">
              <a:rPr lang="uk-UA" smtClean="0"/>
              <a:t>05.09.2023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EB97778-8F48-4F3F-8092-93C6896B2458}"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ru-RU" smtClean="0"/>
              <a:t>Образец заголовка</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41756BB-B1BB-4CD4-A4DD-20C58FF2C052}" type="datetimeFigureOut">
              <a:rPr lang="uk-UA" smtClean="0"/>
              <a:t>05.09.2023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EB97778-8F48-4F3F-8092-93C6896B2458}" type="slidenum">
              <a:rPr lang="uk-UA" smtClean="0"/>
              <a:t>‹#›</a:t>
            </a:fld>
            <a:endParaRPr lang="uk-UA"/>
          </a:p>
        </p:txBody>
      </p:sp>
      <p:sp>
        <p:nvSpPr>
          <p:cNvPr id="13" name="Content Placeholder 12"/>
          <p:cNvSpPr>
            <a:spLocks noGrp="1"/>
          </p:cNvSpPr>
          <p:nvPr>
            <p:ph sz="quarter" idx="13"/>
          </p:nvPr>
        </p:nvSpPr>
        <p:spPr>
          <a:xfrm>
            <a:off x="685800" y="1536192"/>
            <a:ext cx="3657600"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541756BB-B1BB-4CD4-A4DD-20C58FF2C052}" type="datetimeFigureOut">
              <a:rPr lang="uk-UA" smtClean="0"/>
              <a:t>05.09.2023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0EB97778-8F48-4F3F-8092-93C6896B2458}" type="slidenum">
              <a:rPr lang="uk-UA" smtClean="0"/>
              <a:t>‹#›</a:t>
            </a:fld>
            <a:endParaRPr lang="uk-UA"/>
          </a:p>
        </p:txBody>
      </p:sp>
      <p:sp>
        <p:nvSpPr>
          <p:cNvPr id="15" name="Content Placeholder 14"/>
          <p:cNvSpPr>
            <a:spLocks noGrp="1"/>
          </p:cNvSpPr>
          <p:nvPr>
            <p:ph sz="quarter" idx="13"/>
          </p:nvPr>
        </p:nvSpPr>
        <p:spPr>
          <a:xfrm>
            <a:off x="685800" y="2209800"/>
            <a:ext cx="3657600" cy="3200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ru-RU" smtClean="0"/>
              <a:t>Образец заголовка</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541756BB-B1BB-4CD4-A4DD-20C58FF2C052}" type="datetimeFigureOut">
              <a:rPr lang="uk-UA" smtClean="0"/>
              <a:t>05.09.2023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0EB97778-8F48-4F3F-8092-93C6896B2458}"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41756BB-B1BB-4CD4-A4DD-20C58FF2C052}" type="datetimeFigureOut">
              <a:rPr lang="uk-UA" smtClean="0"/>
              <a:t>05.09.2023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0EB97778-8F48-4F3F-8092-93C6896B2458}"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ru-RU" smtClean="0"/>
              <a:t>Образец заголовка</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41756BB-B1BB-4CD4-A4DD-20C58FF2C052}" type="datetimeFigureOut">
              <a:rPr lang="uk-UA" smtClean="0"/>
              <a:t>05.09.2023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EB97778-8F48-4F3F-8092-93C6896B2458}" type="slidenum">
              <a:rPr lang="uk-UA" smtClean="0"/>
              <a:t>‹#›</a:t>
            </a:fld>
            <a:endParaRPr lang="uk-UA"/>
          </a:p>
        </p:txBody>
      </p:sp>
      <p:sp>
        <p:nvSpPr>
          <p:cNvPr id="13" name="Content Placeholder 12"/>
          <p:cNvSpPr>
            <a:spLocks noGrp="1"/>
          </p:cNvSpPr>
          <p:nvPr>
            <p:ph sz="quarter" idx="13"/>
          </p:nvPr>
        </p:nvSpPr>
        <p:spPr>
          <a:xfrm>
            <a:off x="4572000" y="609600"/>
            <a:ext cx="3886200" cy="4191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41756BB-B1BB-4CD4-A4DD-20C58FF2C052}" type="datetimeFigureOut">
              <a:rPr lang="uk-UA" smtClean="0"/>
              <a:t>05.09.2023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EB97778-8F48-4F3F-8092-93C6896B2458}" type="slidenum">
              <a:rPr lang="uk-UA" smtClean="0"/>
              <a:t>‹#›</a:t>
            </a:fld>
            <a:endParaRPr lang="uk-UA"/>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ru-RU" smtClean="0"/>
              <a:t>Образец заголовка</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541756BB-B1BB-4CD4-A4DD-20C58FF2C052}" type="datetimeFigureOut">
              <a:rPr lang="uk-UA" smtClean="0"/>
              <a:t>05.09.2023</a:t>
            </a:fld>
            <a:endParaRPr lang="uk-UA"/>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uk-UA"/>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0EB97778-8F48-4F3F-8092-93C6896B2458}" type="slidenum">
              <a:rPr lang="uk-UA" smtClean="0"/>
              <a:t>‹#›</a:t>
            </a:fld>
            <a:endParaRPr lang="uk-UA"/>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howareu.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260648"/>
            <a:ext cx="7772400" cy="1498178"/>
          </a:xfrm>
        </p:spPr>
        <p:txBody>
          <a:bodyPr>
            <a:normAutofit fontScale="90000"/>
          </a:bodyPr>
          <a:lstStyle/>
          <a:p>
            <a:r>
              <a:rPr lang="uk-UA" b="1" dirty="0">
                <a:effectLst>
                  <a:outerShdw blurRad="38100" dist="38100" dir="2700000" algn="tl">
                    <a:srgbClr val="000000">
                      <a:alpha val="43137"/>
                    </a:srgbClr>
                  </a:outerShdw>
                </a:effectLst>
                <a:latin typeface="Times New Roman" pitchFamily="18" charset="0"/>
                <a:cs typeface="Times New Roman" pitchFamily="18" charset="0"/>
              </a:rPr>
              <a:t>Психологічний </a:t>
            </a:r>
            <a:r>
              <a:rPr lang="uk-UA" b="1" dirty="0" err="1">
                <a:effectLst>
                  <a:outerShdw blurRad="38100" dist="38100" dir="2700000" algn="tl">
                    <a:srgbClr val="000000">
                      <a:alpha val="43137"/>
                    </a:srgbClr>
                  </a:outerShdw>
                </a:effectLst>
                <a:latin typeface="Times New Roman" pitchFamily="18" charset="0"/>
                <a:cs typeface="Times New Roman" pitchFamily="18" charset="0"/>
              </a:rPr>
              <a:t>проєкт</a:t>
            </a:r>
            <a:r>
              <a:rPr lang="uk-UA" b="1" dirty="0">
                <a:effectLst>
                  <a:outerShdw blurRad="38100" dist="38100" dir="2700000" algn="tl">
                    <a:srgbClr val="000000">
                      <a:alpha val="43137"/>
                    </a:srgbClr>
                  </a:outerShdw>
                </a:effectLst>
                <a:latin typeface="Times New Roman" pitchFamily="18" charset="0"/>
                <a:cs typeface="Times New Roman" pitchFamily="18" charset="0"/>
              </a:rPr>
              <a:t> </a:t>
            </a:r>
            <a:r>
              <a:rPr lang="uk-UA"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uk-UA" b="1" dirty="0">
                <a:effectLst>
                  <a:outerShdw blurRad="38100" dist="38100" dir="2700000" algn="tl">
                    <a:srgbClr val="000000">
                      <a:alpha val="43137"/>
                    </a:srgbClr>
                  </a:outerShdw>
                </a:effectLst>
                <a:latin typeface="Times New Roman" pitchFamily="18" charset="0"/>
                <a:cs typeface="Times New Roman" pitchFamily="18" charset="0"/>
              </a:rPr>
              <a:t>“Ти як?”</a:t>
            </a:r>
            <a:r>
              <a:rPr lang="uk-UA" dirty="0">
                <a:effectLst>
                  <a:outerShdw blurRad="38100" dist="38100" dir="2700000" algn="tl">
                    <a:srgbClr val="000000">
                      <a:alpha val="43137"/>
                    </a:srgbClr>
                  </a:outerShdw>
                </a:effectLst>
                <a:latin typeface="Times New Roman" pitchFamily="18" charset="0"/>
                <a:cs typeface="Times New Roman" pitchFamily="18" charset="0"/>
              </a:rPr>
              <a:t/>
            </a:r>
            <a:br>
              <a:rPr lang="uk-UA" dirty="0">
                <a:effectLst>
                  <a:outerShdw blurRad="38100" dist="38100" dir="2700000" algn="tl">
                    <a:srgbClr val="000000">
                      <a:alpha val="43137"/>
                    </a:srgbClr>
                  </a:outerShdw>
                </a:effectLst>
                <a:latin typeface="Times New Roman" pitchFamily="18" charset="0"/>
                <a:cs typeface="Times New Roman" pitchFamily="18" charset="0"/>
              </a:rPr>
            </a:br>
            <a:r>
              <a:rPr lang="uk-UA" b="1" dirty="0">
                <a:effectLst>
                  <a:outerShdw blurRad="38100" dist="38100" dir="2700000" algn="tl">
                    <a:srgbClr val="000000">
                      <a:alpha val="43137"/>
                    </a:srgbClr>
                  </a:outerShdw>
                </a:effectLst>
                <a:latin typeface="Times New Roman" pitchFamily="18" charset="0"/>
                <a:cs typeface="Times New Roman" pitchFamily="18" charset="0"/>
              </a:rPr>
              <a:t> </a:t>
            </a:r>
            <a:r>
              <a:rPr lang="uk-UA" dirty="0">
                <a:effectLst>
                  <a:outerShdw blurRad="38100" dist="38100" dir="2700000" algn="tl">
                    <a:srgbClr val="000000">
                      <a:alpha val="43137"/>
                    </a:srgbClr>
                  </a:outerShdw>
                </a:effectLst>
                <a:latin typeface="Times New Roman" pitchFamily="18" charset="0"/>
                <a:cs typeface="Times New Roman" pitchFamily="18" charset="0"/>
              </a:rPr>
              <a:t/>
            </a:r>
            <a:br>
              <a:rPr lang="uk-UA" dirty="0">
                <a:effectLst>
                  <a:outerShdw blurRad="38100" dist="38100" dir="2700000" algn="tl">
                    <a:srgbClr val="000000">
                      <a:alpha val="43137"/>
                    </a:srgbClr>
                  </a:outerShdw>
                </a:effectLst>
                <a:latin typeface="Times New Roman" pitchFamily="18" charset="0"/>
                <a:cs typeface="Times New Roman" pitchFamily="18" charset="0"/>
              </a:rPr>
            </a:br>
            <a:endParaRPr lang="uk-UA"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685800" y="980728"/>
            <a:ext cx="7772400" cy="4896544"/>
          </a:xfrm>
        </p:spPr>
        <p:style>
          <a:lnRef idx="1">
            <a:schemeClr val="accent1"/>
          </a:lnRef>
          <a:fillRef idx="2">
            <a:schemeClr val="accent1"/>
          </a:fillRef>
          <a:effectRef idx="1">
            <a:schemeClr val="accent1"/>
          </a:effectRef>
          <a:fontRef idx="minor">
            <a:schemeClr val="dk1"/>
          </a:fontRef>
        </p:style>
        <p:txBody>
          <a:bodyPr>
            <a:noAutofit/>
          </a:bodyPr>
          <a:lstStyle/>
          <a:p>
            <a:pPr marL="68580" indent="0">
              <a:buNone/>
            </a:pPr>
            <a:r>
              <a:rPr lang="uk-UA" sz="1600" b="1" dirty="0">
                <a:latin typeface="Times New Roman" pitchFamily="18" charset="0"/>
                <a:cs typeface="Times New Roman" pitchFamily="18" charset="0"/>
              </a:rPr>
              <a:t> </a:t>
            </a:r>
            <a:endParaRPr lang="uk-UA" sz="1600" dirty="0">
              <a:latin typeface="Times New Roman" pitchFamily="18" charset="0"/>
              <a:cs typeface="Times New Roman" pitchFamily="18" charset="0"/>
            </a:endParaRPr>
          </a:p>
          <a:p>
            <a:r>
              <a:rPr lang="uk-UA" sz="1400" dirty="0">
                <a:latin typeface="Times New Roman" pitchFamily="18" charset="0"/>
                <a:cs typeface="Times New Roman" pitchFamily="18" charset="0"/>
              </a:rPr>
              <a:t>Всеукраїнська програма ментального здоров’я «Ти як?», ініційована Оленою </a:t>
            </a:r>
            <a:r>
              <a:rPr lang="uk-UA" sz="1400" dirty="0" err="1">
                <a:latin typeface="Times New Roman" pitchFamily="18" charset="0"/>
                <a:cs typeface="Times New Roman" pitchFamily="18" charset="0"/>
              </a:rPr>
              <a:t>Зеленською</a:t>
            </a:r>
            <a:r>
              <a:rPr lang="uk-UA" sz="1400" dirty="0">
                <a:latin typeface="Times New Roman" pitchFamily="18" charset="0"/>
                <a:cs typeface="Times New Roman" pitchFamily="18" charset="0"/>
              </a:rPr>
              <a:t>, має на меті допомогти українцям знайти джерело сили. Джерело внутрішнє, в собі, на рівні усвідомлення й визнання власного психічного стану та хоча б приблизної оцінки ступеня його </a:t>
            </a:r>
            <a:r>
              <a:rPr lang="uk-UA" sz="1400" dirty="0" err="1">
                <a:latin typeface="Times New Roman" pitchFamily="18" charset="0"/>
                <a:cs typeface="Times New Roman" pitchFamily="18" charset="0"/>
              </a:rPr>
              <a:t>кризовості</a:t>
            </a:r>
            <a:r>
              <a:rPr lang="uk-UA" sz="1400" dirty="0">
                <a:latin typeface="Times New Roman" pitchFamily="18" charset="0"/>
                <a:cs typeface="Times New Roman" pitchFamily="18" charset="0"/>
              </a:rPr>
              <a:t>.</a:t>
            </a:r>
          </a:p>
          <a:p>
            <a:r>
              <a:rPr lang="uk-UA" sz="1400" dirty="0">
                <a:latin typeface="Times New Roman" pitchFamily="18" charset="0"/>
                <a:cs typeface="Times New Roman" pitchFamily="18" charset="0"/>
              </a:rPr>
              <a:t>Піклування про ментальне здоров’я має стати звичною відповідальністю кожного. Хотілося б, щоб українці звернули увагу на свій емоційний стан і взяли відповідальність за нього. А “Ти як?” допоможе знаходити в собі сили щодня, навчитися піклуватися про себе, опановувати стрес, тривогу, гнів тощо.</a:t>
            </a:r>
          </a:p>
          <a:p>
            <a:r>
              <a:rPr lang="uk-UA" sz="1400" dirty="0">
                <a:latin typeface="Times New Roman" pitchFamily="18" charset="0"/>
                <a:cs typeface="Times New Roman" pitchFamily="18" charset="0"/>
              </a:rPr>
              <a:t>Також необхідно створити систему сервісів і послуг, які зможуть різними засобами та дієвими механізмами підтримати людину, коли вона не справляється самостійно.</a:t>
            </a:r>
          </a:p>
          <a:p>
            <a:r>
              <a:rPr lang="uk-UA" sz="1400" dirty="0">
                <a:latin typeface="Times New Roman" pitchFamily="18" charset="0"/>
                <a:cs typeface="Times New Roman" pitchFamily="18" charset="0"/>
              </a:rPr>
              <a:t>Розробку та впровадження Всеукраїнської програми ментального здоров’я координує МОЗ України. Всесвітня організація охорони здоров’я – експертний партнер, виконавчий партнер – громадська організація «</a:t>
            </a:r>
            <a:r>
              <a:rPr lang="uk-UA" sz="1400" dirty="0" err="1">
                <a:latin typeface="Times New Roman" pitchFamily="18" charset="0"/>
                <a:cs typeface="Times New Roman" pitchFamily="18" charset="0"/>
              </a:rPr>
              <a:t>Безбар’єрність</a:t>
            </a:r>
            <a:r>
              <a:rPr lang="uk-UA" sz="1400" dirty="0">
                <a:latin typeface="Times New Roman" pitchFamily="18" charset="0"/>
                <a:cs typeface="Times New Roman" pitchFamily="18" charset="0"/>
              </a:rPr>
              <a:t>». </a:t>
            </a:r>
          </a:p>
          <a:p>
            <a:r>
              <a:rPr lang="uk-UA" sz="1400" dirty="0">
                <a:latin typeface="Times New Roman" pitchFamily="18" charset="0"/>
                <a:cs typeface="Times New Roman" pitchFamily="18" charset="0"/>
              </a:rPr>
              <a:t>Майданчиком для розробки та ухвалення рішень є Міжвідомча координаційна рада при Кабінеті Міністрів України. Комунікаційна кампанія реалізується за підтримки Агентства США з міжнародного розвитку (USAID).</a:t>
            </a:r>
          </a:p>
          <a:p>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2853740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685800" y="476672"/>
            <a:ext cx="7918648" cy="5616624"/>
          </a:xfrm>
          <a:ln>
            <a:solidFill>
              <a:srgbClr val="00B0F0"/>
            </a:solidFill>
          </a:ln>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endParaRPr lang="uk-UA" sz="2300" dirty="0" smtClean="0">
              <a:solidFill>
                <a:schemeClr val="bg1"/>
              </a:solidFill>
              <a:latin typeface="Times New Roman" pitchFamily="18" charset="0"/>
              <a:cs typeface="Times New Roman" pitchFamily="18" charset="0"/>
            </a:endParaRPr>
          </a:p>
          <a:p>
            <a:r>
              <a:rPr lang="uk-UA" sz="2600" dirty="0" smtClean="0">
                <a:solidFill>
                  <a:schemeClr val="bg1"/>
                </a:solidFill>
                <a:latin typeface="Times New Roman" pitchFamily="18" charset="0"/>
                <a:cs typeface="Times New Roman" pitchFamily="18" charset="0"/>
              </a:rPr>
              <a:t>Провідником </a:t>
            </a:r>
            <a:r>
              <a:rPr lang="uk-UA" sz="2600" dirty="0">
                <a:solidFill>
                  <a:schemeClr val="bg1"/>
                </a:solidFill>
                <a:latin typeface="Times New Roman" pitchFamily="18" charset="0"/>
                <a:cs typeface="Times New Roman" pitchFamily="18" charset="0"/>
              </a:rPr>
              <a:t>на цьому шляху покликана стати комунікаційна кампанія, яка стартувала в межах Всеукраїнської програми ментального здоров’я, ініційованої першою леді України Оленою </a:t>
            </a:r>
            <a:r>
              <a:rPr lang="uk-UA" sz="2600" dirty="0" err="1">
                <a:solidFill>
                  <a:schemeClr val="bg1"/>
                </a:solidFill>
                <a:latin typeface="Times New Roman" pitchFamily="18" charset="0"/>
                <a:cs typeface="Times New Roman" pitchFamily="18" charset="0"/>
              </a:rPr>
              <a:t>Зеленською</a:t>
            </a:r>
            <a:r>
              <a:rPr lang="uk-UA" sz="2600" dirty="0">
                <a:solidFill>
                  <a:schemeClr val="bg1"/>
                </a:solidFill>
                <a:latin typeface="Times New Roman" pitchFamily="18" charset="0"/>
                <a:cs typeface="Times New Roman" pitchFamily="18" charset="0"/>
              </a:rPr>
              <a:t>.</a:t>
            </a:r>
            <a:br>
              <a:rPr lang="uk-UA" sz="2600" dirty="0">
                <a:solidFill>
                  <a:schemeClr val="bg1"/>
                </a:solidFill>
                <a:latin typeface="Times New Roman" pitchFamily="18" charset="0"/>
                <a:cs typeface="Times New Roman" pitchFamily="18" charset="0"/>
              </a:rPr>
            </a:br>
            <a:r>
              <a:rPr lang="uk-UA" sz="2600" dirty="0">
                <a:solidFill>
                  <a:schemeClr val="bg1"/>
                </a:solidFill>
                <a:latin typeface="Times New Roman" pitchFamily="18" charset="0"/>
                <a:cs typeface="Times New Roman" pitchFamily="18" charset="0"/>
              </a:rPr>
              <a:t>Мета кампанії – сприяти формуванню в суспільстві культури піклування про ментальне здоров’я, дати розуміння та показати інструменти, які допоможуть українцям дбати про свій внутрішній стан.</a:t>
            </a:r>
            <a:br>
              <a:rPr lang="uk-UA" sz="2600" dirty="0">
                <a:solidFill>
                  <a:schemeClr val="bg1"/>
                </a:solidFill>
                <a:latin typeface="Times New Roman" pitchFamily="18" charset="0"/>
                <a:cs typeface="Times New Roman" pitchFamily="18" charset="0"/>
              </a:rPr>
            </a:br>
            <a:r>
              <a:rPr lang="uk-UA" sz="2600" dirty="0" smtClean="0">
                <a:solidFill>
                  <a:schemeClr val="bg1"/>
                </a:solidFill>
                <a:latin typeface="Times New Roman" pitchFamily="18" charset="0"/>
                <a:cs typeface="Times New Roman" pitchFamily="18" charset="0"/>
              </a:rPr>
              <a:t>     «</a:t>
            </a:r>
            <a:r>
              <a:rPr lang="uk-UA" sz="2600" dirty="0">
                <a:solidFill>
                  <a:schemeClr val="bg1"/>
                </a:solidFill>
                <a:latin typeface="Times New Roman" pitchFamily="18" charset="0"/>
                <a:cs typeface="Times New Roman" pitchFamily="18" charset="0"/>
              </a:rPr>
              <a:t>На тлі щоденних тривожних новин, ракетних атак, людського горя й біди питати в себе «Ти як?» наче не на часі. Але насправді психологічний добробут та розуміння того</a:t>
            </a:r>
            <a:r>
              <a:rPr lang="uk-UA" sz="2600" dirty="0" smtClean="0">
                <a:solidFill>
                  <a:schemeClr val="bg1"/>
                </a:solidFill>
                <a:latin typeface="Times New Roman" pitchFamily="18" charset="0"/>
                <a:cs typeface="Times New Roman" pitchFamily="18" charset="0"/>
              </a:rPr>
              <a:t>, </a:t>
            </a:r>
            <a:r>
              <a:rPr lang="uk-UA" sz="2600" dirty="0">
                <a:solidFill>
                  <a:schemeClr val="bg1"/>
                </a:solidFill>
                <a:latin typeface="Times New Roman" pitchFamily="18" charset="0"/>
                <a:cs typeface="Times New Roman" pitchFamily="18" charset="0"/>
              </a:rPr>
              <a:t>що відбувається в нашому внутрішньому світі, на часі як ніколи», – зазначила дружина Президента</a:t>
            </a:r>
            <a:r>
              <a:rPr lang="uk-UA" sz="2600" dirty="0" smtClean="0">
                <a:solidFill>
                  <a:schemeClr val="bg1"/>
                </a:solidFill>
                <a:latin typeface="Times New Roman" pitchFamily="18" charset="0"/>
                <a:cs typeface="Times New Roman" pitchFamily="18" charset="0"/>
              </a:rPr>
              <a:t>.</a:t>
            </a:r>
          </a:p>
          <a:p>
            <a:r>
              <a:rPr lang="uk-UA" sz="2600" dirty="0">
                <a:solidFill>
                  <a:schemeClr val="bg1"/>
                </a:solidFill>
                <a:latin typeface="Times New Roman" pitchFamily="18" charset="0"/>
                <a:cs typeface="Times New Roman" pitchFamily="18" charset="0"/>
              </a:rPr>
              <a:t/>
            </a:r>
            <a:br>
              <a:rPr lang="uk-UA" sz="2600" dirty="0">
                <a:solidFill>
                  <a:schemeClr val="bg1"/>
                </a:solidFill>
                <a:latin typeface="Times New Roman" pitchFamily="18" charset="0"/>
                <a:cs typeface="Times New Roman" pitchFamily="18" charset="0"/>
              </a:rPr>
            </a:br>
            <a:r>
              <a:rPr lang="uk-UA" sz="2600" dirty="0">
                <a:solidFill>
                  <a:schemeClr val="bg1"/>
                </a:solidFill>
                <a:latin typeface="Times New Roman" pitchFamily="18" charset="0"/>
                <a:cs typeface="Times New Roman" pitchFamily="18" charset="0"/>
              </a:rPr>
              <a:t>За даними соціологічних досліджень, понад 90% українців мали хоча б один із симптомів тривожного розладу, а 57% перебувають у зоні ризику розвитку ментальних порушень. Українці не мають звички звертатися до фахівця: 31% громадян не вважають свої проблеми достатніми для цього. Зараз це основний бар’єр на шляху звернення по психологічну допомогу.</a:t>
            </a:r>
            <a:br>
              <a:rPr lang="uk-UA" sz="2600" dirty="0">
                <a:solidFill>
                  <a:schemeClr val="bg1"/>
                </a:solidFill>
                <a:latin typeface="Times New Roman" pitchFamily="18" charset="0"/>
                <a:cs typeface="Times New Roman" pitchFamily="18" charset="0"/>
              </a:rPr>
            </a:br>
            <a:r>
              <a:rPr lang="uk-UA" sz="2600" dirty="0">
                <a:solidFill>
                  <a:schemeClr val="bg1"/>
                </a:solidFill>
                <a:latin typeface="Times New Roman" pitchFamily="18" charset="0"/>
                <a:cs typeface="Times New Roman" pitchFamily="18" charset="0"/>
              </a:rPr>
              <a:t>Так само, як здатність до адаптування, функціонування й навіть певного розвитку під час війни, перспективи повоєнного відновлення України значною мірою залежать від рівня емоційної солідарності громадян та культури піклування про ментальне здоров’я. Психологічні проблеми наростають непомітно, впливають на всі сфери життя та знижують здатність протистояти викликам.</a:t>
            </a:r>
            <a:br>
              <a:rPr lang="uk-UA" sz="2600" dirty="0">
                <a:solidFill>
                  <a:schemeClr val="bg1"/>
                </a:solidFill>
                <a:latin typeface="Times New Roman" pitchFamily="18" charset="0"/>
                <a:cs typeface="Times New Roman" pitchFamily="18" charset="0"/>
              </a:rPr>
            </a:br>
            <a:r>
              <a:rPr lang="uk-UA" sz="2600" dirty="0">
                <a:solidFill>
                  <a:schemeClr val="bg1"/>
                </a:solidFill>
                <a:latin typeface="Times New Roman" pitchFamily="18" charset="0"/>
                <a:cs typeface="Times New Roman" pitchFamily="18" charset="0"/>
              </a:rPr>
              <a:t>«Битва з болем, пережитим травматичним досвідом – невидимий фронт, де також маємо перемогти. Зброя в цій битві – щоденне піклування про ментальне здоров’я, яке є нерозривним цілим зі здоров’ям фізичним», – додала Олена </a:t>
            </a:r>
            <a:r>
              <a:rPr lang="uk-UA" sz="2600" dirty="0" err="1">
                <a:solidFill>
                  <a:schemeClr val="bg1"/>
                </a:solidFill>
                <a:latin typeface="Times New Roman" pitchFamily="18" charset="0"/>
                <a:cs typeface="Times New Roman" pitchFamily="18" charset="0"/>
              </a:rPr>
              <a:t>Зеленська</a:t>
            </a:r>
            <a:r>
              <a:rPr lang="uk-UA" sz="2600" dirty="0">
                <a:solidFill>
                  <a:schemeClr val="bg1"/>
                </a:solidFill>
                <a:latin typeface="Times New Roman" pitchFamily="18" charset="0"/>
                <a:cs typeface="Times New Roman" pitchFamily="18" charset="0"/>
              </a:rPr>
              <a:t>. </a:t>
            </a:r>
            <a:endParaRPr lang="uk-UA" sz="2600" dirty="0" smtClean="0">
              <a:solidFill>
                <a:schemeClr val="bg1"/>
              </a:solidFill>
              <a:latin typeface="Times New Roman" pitchFamily="18" charset="0"/>
              <a:cs typeface="Times New Roman" pitchFamily="18" charset="0"/>
            </a:endParaRPr>
          </a:p>
          <a:p>
            <a:pPr marL="68580" indent="0" algn="ctr">
              <a:buNone/>
            </a:pPr>
            <a:r>
              <a:rPr lang="uk-UA" sz="2600" dirty="0">
                <a:solidFill>
                  <a:schemeClr val="bg1"/>
                </a:solidFill>
                <a:latin typeface="Times New Roman" pitchFamily="18" charset="0"/>
                <a:cs typeface="Times New Roman" pitchFamily="18" charset="0"/>
              </a:rPr>
              <a:t/>
            </a:r>
            <a:br>
              <a:rPr lang="uk-UA" sz="2600" dirty="0">
                <a:solidFill>
                  <a:schemeClr val="bg1"/>
                </a:solidFill>
                <a:latin typeface="Times New Roman" pitchFamily="18" charset="0"/>
                <a:cs typeface="Times New Roman" pitchFamily="18" charset="0"/>
              </a:rPr>
            </a:br>
            <a:r>
              <a:rPr lang="uk-UA" sz="2600" dirty="0">
                <a:solidFill>
                  <a:schemeClr val="bg1"/>
                </a:solidFill>
                <a:latin typeface="Times New Roman" pitchFamily="18" charset="0"/>
                <a:cs typeface="Times New Roman" pitchFamily="18" charset="0"/>
              </a:rPr>
              <a:t>У межах кампанії створено спеціальну сторінку: </a:t>
            </a:r>
            <a:endParaRPr lang="uk-UA" sz="2600" dirty="0" smtClean="0">
              <a:solidFill>
                <a:schemeClr val="bg1"/>
              </a:solidFill>
              <a:latin typeface="Times New Roman" pitchFamily="18" charset="0"/>
              <a:cs typeface="Times New Roman" pitchFamily="18" charset="0"/>
            </a:endParaRPr>
          </a:p>
          <a:p>
            <a:pPr algn="ctr"/>
            <a:r>
              <a:rPr lang="uk-UA" sz="3600" b="1" u="sng"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Times New Roman" pitchFamily="18" charset="0"/>
                <a:cs typeface="Times New Roman" pitchFamily="18" charset="0"/>
                <a:hlinkClick r:id="rId2"/>
              </a:rPr>
              <a:t>http</a:t>
            </a:r>
            <a:r>
              <a:rPr lang="uk-UA" sz="3600" b="1" u="sng"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Times New Roman" pitchFamily="18" charset="0"/>
                <a:cs typeface="Times New Roman" pitchFamily="18" charset="0"/>
                <a:hlinkClick r:id="rId2"/>
              </a:rPr>
              <a:t>://howareu.com</a:t>
            </a:r>
            <a:r>
              <a:rPr lang="uk-UA" sz="2600" dirty="0">
                <a:solidFill>
                  <a:srgbClr val="0070C0"/>
                </a:solidFill>
                <a:latin typeface="Times New Roman" pitchFamily="18" charset="0"/>
                <a:cs typeface="Times New Roman" pitchFamily="18" charset="0"/>
              </a:rPr>
              <a:t> </a:t>
            </a:r>
            <a:r>
              <a:rPr lang="uk-UA" sz="2600" dirty="0">
                <a:solidFill>
                  <a:schemeClr val="bg1"/>
                </a:solidFill>
                <a:latin typeface="Times New Roman" pitchFamily="18" charset="0"/>
                <a:cs typeface="Times New Roman" pitchFamily="18" charset="0"/>
              </a:rPr>
              <a:t>(howareu_program), де запропоновані контакти, посилання, поради, продукти, техніки та методики, які допоможуть піклуватися про ментальне здоров’я – своє та людей поруч.</a:t>
            </a:r>
          </a:p>
          <a:p>
            <a:pPr marL="68580" indent="0">
              <a:buNone/>
            </a:pPr>
            <a:endParaRPr lang="uk-UA" sz="2600" dirty="0"/>
          </a:p>
        </p:txBody>
      </p:sp>
    </p:spTree>
    <p:extLst>
      <p:ext uri="{BB962C8B-B14F-4D97-AF65-F5344CB8AC3E}">
        <p14:creationId xmlns:p14="http://schemas.microsoft.com/office/powerpoint/2010/main" val="1001770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0"/>
            <a:ext cx="7772400" cy="836712"/>
          </a:xfrm>
        </p:spPr>
        <p:txBody>
          <a:bodyPr>
            <a:normAutofit fontScale="90000"/>
          </a:bodyPr>
          <a:lstStyle/>
          <a:p>
            <a:pPr algn="ctr"/>
            <a:r>
              <a:rPr lang="uk-UA" b="1" dirty="0"/>
              <a:t>Номери телефонів в Україні:</a:t>
            </a:r>
            <a:r>
              <a:rPr lang="uk-UA" dirty="0"/>
              <a:t/>
            </a:r>
            <a:br>
              <a:rPr lang="uk-UA" dirty="0"/>
            </a:br>
            <a:endParaRPr lang="uk-UA" dirty="0"/>
          </a:p>
        </p:txBody>
      </p:sp>
      <p:sp>
        <p:nvSpPr>
          <p:cNvPr id="3" name="Объект 2"/>
          <p:cNvSpPr>
            <a:spLocks noGrp="1"/>
          </p:cNvSpPr>
          <p:nvPr>
            <p:ph idx="1"/>
          </p:nvPr>
        </p:nvSpPr>
        <p:spPr>
          <a:xfrm>
            <a:off x="395536" y="548680"/>
            <a:ext cx="8424936" cy="5616624"/>
          </a:xfrm>
        </p:spPr>
        <p:style>
          <a:lnRef idx="1">
            <a:schemeClr val="accent1"/>
          </a:lnRef>
          <a:fillRef idx="2">
            <a:schemeClr val="accent1"/>
          </a:fillRef>
          <a:effectRef idx="1">
            <a:schemeClr val="accent1"/>
          </a:effectRef>
          <a:fontRef idx="minor">
            <a:schemeClr val="dk1"/>
          </a:fontRef>
        </p:style>
        <p:txBody>
          <a:bodyPr>
            <a:normAutofit fontScale="32500" lnSpcReduction="20000"/>
          </a:bodyPr>
          <a:lstStyle/>
          <a:p>
            <a:pPr marL="68580" indent="0">
              <a:buNone/>
            </a:pPr>
            <a:r>
              <a:rPr lang="uk-UA" b="1" dirty="0"/>
              <a:t> </a:t>
            </a:r>
            <a:endParaRPr lang="uk-UA" dirty="0"/>
          </a:p>
          <a:p>
            <a:r>
              <a:rPr lang="uk-UA" sz="4900" b="1" dirty="0">
                <a:latin typeface="Times New Roman" pitchFamily="18" charset="0"/>
                <a:cs typeface="Times New Roman" pitchFamily="18" charset="0"/>
              </a:rPr>
              <a:t>Лінія Національної психологічної асоціації</a:t>
            </a:r>
            <a:endParaRPr lang="uk-UA" sz="4900" dirty="0">
              <a:latin typeface="Times New Roman" pitchFamily="18" charset="0"/>
              <a:cs typeface="Times New Roman" pitchFamily="18" charset="0"/>
            </a:endParaRPr>
          </a:p>
          <a:p>
            <a:r>
              <a:rPr lang="uk-UA" sz="4900" dirty="0">
                <a:latin typeface="Times New Roman" pitchFamily="18" charset="0"/>
                <a:cs typeface="Times New Roman" pitchFamily="18" charset="0"/>
              </a:rPr>
              <a:t>*(10:00-20:00 щодня, дзвінки безкоштовні)</a:t>
            </a:r>
          </a:p>
          <a:p>
            <a:r>
              <a:rPr lang="uk-UA" sz="4900" dirty="0">
                <a:latin typeface="Times New Roman" pitchFamily="18" charset="0"/>
                <a:cs typeface="Times New Roman" pitchFamily="18" charset="0"/>
              </a:rPr>
              <a:t>0 800 100 102</a:t>
            </a:r>
          </a:p>
          <a:p>
            <a:r>
              <a:rPr lang="uk-UA" sz="4900" b="1" dirty="0">
                <a:latin typeface="Times New Roman" pitchFamily="18" charset="0"/>
                <a:cs typeface="Times New Roman" pitchFamily="18" charset="0"/>
              </a:rPr>
              <a:t>Лінія кризової допомоги та підтримки Українського ветеранського фонду при </a:t>
            </a:r>
            <a:r>
              <a:rPr lang="uk-UA" sz="4900" b="1" dirty="0" err="1">
                <a:latin typeface="Times New Roman" pitchFamily="18" charset="0"/>
                <a:cs typeface="Times New Roman" pitchFamily="18" charset="0"/>
              </a:rPr>
              <a:t>Мінветеранів</a:t>
            </a:r>
            <a:endParaRPr lang="uk-UA" sz="4900" dirty="0">
              <a:latin typeface="Times New Roman" pitchFamily="18" charset="0"/>
              <a:cs typeface="Times New Roman" pitchFamily="18" charset="0"/>
            </a:endParaRPr>
          </a:p>
          <a:p>
            <a:r>
              <a:rPr lang="uk-UA" sz="4900" dirty="0">
                <a:latin typeface="Times New Roman" pitchFamily="18" charset="0"/>
                <a:cs typeface="Times New Roman" pitchFamily="18" charset="0"/>
              </a:rPr>
              <a:t>(цілодобово, дзвінки безкоштовні)</a:t>
            </a:r>
          </a:p>
          <a:p>
            <a:r>
              <a:rPr lang="uk-UA" sz="4900" dirty="0">
                <a:latin typeface="Times New Roman" pitchFamily="18" charset="0"/>
                <a:cs typeface="Times New Roman" pitchFamily="18" charset="0"/>
              </a:rPr>
              <a:t>0 800 33 20 29</a:t>
            </a:r>
          </a:p>
          <a:p>
            <a:r>
              <a:rPr lang="uk-UA" sz="4900" b="1" dirty="0">
                <a:latin typeface="Times New Roman" pitchFamily="18" charset="0"/>
                <a:cs typeface="Times New Roman" pitchFamily="18" charset="0"/>
              </a:rPr>
              <a:t>Лінія міжнародної гуманітарної організації «Людина в біді»</a:t>
            </a:r>
            <a:endParaRPr lang="uk-UA" sz="4900" dirty="0">
              <a:latin typeface="Times New Roman" pitchFamily="18" charset="0"/>
              <a:cs typeface="Times New Roman" pitchFamily="18" charset="0"/>
            </a:endParaRPr>
          </a:p>
          <a:p>
            <a:r>
              <a:rPr lang="uk-UA" sz="4900" dirty="0">
                <a:latin typeface="Times New Roman" pitchFamily="18" charset="0"/>
                <a:cs typeface="Times New Roman" pitchFamily="18" charset="0"/>
              </a:rPr>
              <a:t>(цілодобово, дзвінки безкоштовні)</a:t>
            </a:r>
          </a:p>
          <a:p>
            <a:r>
              <a:rPr lang="uk-UA" sz="4900" dirty="0">
                <a:latin typeface="Times New Roman" pitchFamily="18" charset="0"/>
                <a:cs typeface="Times New Roman" pitchFamily="18" charset="0"/>
              </a:rPr>
              <a:t>0 800 210 160</a:t>
            </a:r>
          </a:p>
          <a:p>
            <a:r>
              <a:rPr lang="uk-UA" sz="4900" b="1" dirty="0">
                <a:latin typeface="Times New Roman" pitchFamily="18" charset="0"/>
                <a:cs typeface="Times New Roman" pitchFamily="18" charset="0"/>
              </a:rPr>
              <a:t>Національна гаряча лінія з попередження домашнього насильства, торгівлі людьми та гендерної дискримінації ГО «</a:t>
            </a:r>
            <a:r>
              <a:rPr lang="uk-UA" sz="4900" b="1" dirty="0" err="1">
                <a:latin typeface="Times New Roman" pitchFamily="18" charset="0"/>
                <a:cs typeface="Times New Roman" pitchFamily="18" charset="0"/>
              </a:rPr>
              <a:t>Ла</a:t>
            </a:r>
            <a:r>
              <a:rPr lang="uk-UA" sz="4900" b="1" dirty="0">
                <a:latin typeface="Times New Roman" pitchFamily="18" charset="0"/>
                <a:cs typeface="Times New Roman" pitchFamily="18" charset="0"/>
              </a:rPr>
              <a:t> </a:t>
            </a:r>
            <a:r>
              <a:rPr lang="uk-UA" sz="4900" b="1" dirty="0" err="1">
                <a:latin typeface="Times New Roman" pitchFamily="18" charset="0"/>
                <a:cs typeface="Times New Roman" pitchFamily="18" charset="0"/>
              </a:rPr>
              <a:t>Страда-Україна</a:t>
            </a:r>
            <a:r>
              <a:rPr lang="uk-UA" sz="4900" b="1" dirty="0">
                <a:latin typeface="Times New Roman" pitchFamily="18" charset="0"/>
                <a:cs typeface="Times New Roman" pitchFamily="18" charset="0"/>
              </a:rPr>
              <a:t>»</a:t>
            </a:r>
            <a:endParaRPr lang="uk-UA" sz="4900" dirty="0">
              <a:latin typeface="Times New Roman" pitchFamily="18" charset="0"/>
              <a:cs typeface="Times New Roman" pitchFamily="18" charset="0"/>
            </a:endParaRPr>
          </a:p>
          <a:p>
            <a:r>
              <a:rPr lang="uk-UA" sz="4900" dirty="0">
                <a:latin typeface="Times New Roman" pitchFamily="18" charset="0"/>
                <a:cs typeface="Times New Roman" pitchFamily="18" charset="0"/>
              </a:rPr>
              <a:t>0 800 500 335 (з мобільного або стаціонарного) </a:t>
            </a:r>
          </a:p>
          <a:p>
            <a:r>
              <a:rPr lang="uk-UA" sz="4900" dirty="0">
                <a:latin typeface="Times New Roman" pitchFamily="18" charset="0"/>
                <a:cs typeface="Times New Roman" pitchFamily="18" charset="0"/>
              </a:rPr>
              <a:t>або 116 123 (з мобільного) (цілодобово, дзвінки безкоштовні)</a:t>
            </a:r>
          </a:p>
          <a:p>
            <a:r>
              <a:rPr lang="uk-UA" sz="4900" b="1" dirty="0">
                <a:latin typeface="Times New Roman" pitchFamily="18" charset="0"/>
                <a:cs typeface="Times New Roman" pitchFamily="18" charset="0"/>
              </a:rPr>
              <a:t>Урядова «гаряча лінія»</a:t>
            </a:r>
            <a:endParaRPr lang="uk-UA" sz="4900" dirty="0">
              <a:latin typeface="Times New Roman" pitchFamily="18" charset="0"/>
              <a:cs typeface="Times New Roman" pitchFamily="18" charset="0"/>
            </a:endParaRPr>
          </a:p>
          <a:p>
            <a:r>
              <a:rPr lang="uk-UA" sz="4900" dirty="0">
                <a:latin typeface="Times New Roman" pitchFamily="18" charset="0"/>
                <a:cs typeface="Times New Roman" pitchFamily="18" charset="0"/>
              </a:rPr>
              <a:t>(цілодобово, дзвінки безкоштовні)</a:t>
            </a:r>
          </a:p>
          <a:p>
            <a:r>
              <a:rPr lang="uk-UA" sz="4900" dirty="0">
                <a:latin typeface="Times New Roman" pitchFamily="18" charset="0"/>
                <a:cs typeface="Times New Roman" pitchFamily="18" charset="0"/>
              </a:rPr>
              <a:t>1545</a:t>
            </a:r>
          </a:p>
          <a:p>
            <a:pPr algn="ctr"/>
            <a:endParaRPr lang="uk-UA" sz="4900" dirty="0"/>
          </a:p>
        </p:txBody>
      </p:sp>
    </p:spTree>
    <p:extLst>
      <p:ext uri="{BB962C8B-B14F-4D97-AF65-F5344CB8AC3E}">
        <p14:creationId xmlns:p14="http://schemas.microsoft.com/office/powerpoint/2010/main" val="733784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755576" y="692696"/>
            <a:ext cx="7848872" cy="5472608"/>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uk-UA" sz="2100" b="1" dirty="0">
                <a:latin typeface="Times New Roman" pitchFamily="18" charset="0"/>
                <a:cs typeface="Times New Roman" pitchFamily="18" charset="0"/>
              </a:rPr>
              <a:t>Лінія запобігання самогубствам </a:t>
            </a:r>
            <a:r>
              <a:rPr lang="uk-UA" sz="2100" b="1" dirty="0" err="1">
                <a:latin typeface="Times New Roman" pitchFamily="18" charset="0"/>
                <a:cs typeface="Times New Roman" pitchFamily="18" charset="0"/>
              </a:rPr>
              <a:t>Lifeline</a:t>
            </a:r>
            <a:r>
              <a:rPr lang="uk-UA" sz="2100" b="1" dirty="0">
                <a:latin typeface="Times New Roman" pitchFamily="18" charset="0"/>
                <a:cs typeface="Times New Roman" pitchFamily="18" charset="0"/>
              </a:rPr>
              <a:t> </a:t>
            </a:r>
            <a:r>
              <a:rPr lang="uk-UA" sz="2100" b="1" dirty="0" err="1">
                <a:latin typeface="Times New Roman" pitchFamily="18" charset="0"/>
                <a:cs typeface="Times New Roman" pitchFamily="18" charset="0"/>
              </a:rPr>
              <a:t>Ukraine</a:t>
            </a:r>
            <a:endParaRPr lang="uk-UA" sz="2100" dirty="0">
              <a:latin typeface="Times New Roman" pitchFamily="18" charset="0"/>
              <a:cs typeface="Times New Roman" pitchFamily="18" charset="0"/>
            </a:endParaRPr>
          </a:p>
          <a:p>
            <a:r>
              <a:rPr lang="uk-UA" sz="2100" dirty="0">
                <a:latin typeface="Times New Roman" pitchFamily="18" charset="0"/>
                <a:cs typeface="Times New Roman" pitchFamily="18" charset="0"/>
              </a:rPr>
              <a:t>(цілодобово)</a:t>
            </a:r>
          </a:p>
          <a:p>
            <a:r>
              <a:rPr lang="uk-UA" sz="2100" dirty="0">
                <a:latin typeface="Times New Roman" pitchFamily="18" charset="0"/>
                <a:cs typeface="Times New Roman" pitchFamily="18" charset="0"/>
              </a:rPr>
              <a:t>7333</a:t>
            </a:r>
          </a:p>
          <a:p>
            <a:r>
              <a:rPr lang="uk-UA" sz="2100" b="1" dirty="0">
                <a:latin typeface="Times New Roman" pitchFamily="18" charset="0"/>
                <a:cs typeface="Times New Roman" pitchFamily="18" charset="0"/>
              </a:rPr>
              <a:t>Лінія емоційної підтримки МОМ</a:t>
            </a:r>
            <a:endParaRPr lang="uk-UA" sz="2100" dirty="0">
              <a:latin typeface="Times New Roman" pitchFamily="18" charset="0"/>
              <a:cs typeface="Times New Roman" pitchFamily="18" charset="0"/>
            </a:endParaRPr>
          </a:p>
          <a:p>
            <a:r>
              <a:rPr lang="uk-UA" sz="2100" dirty="0">
                <a:latin typeface="Times New Roman" pitchFamily="18" charset="0"/>
                <a:cs typeface="Times New Roman" pitchFamily="18" charset="0"/>
              </a:rPr>
              <a:t>(з 10:00 до 20:00 щодня, дзвінки безкоштовні)</a:t>
            </a:r>
          </a:p>
          <a:p>
            <a:r>
              <a:rPr lang="uk-UA" sz="2100" dirty="0">
                <a:latin typeface="Times New Roman" pitchFamily="18" charset="0"/>
                <a:cs typeface="Times New Roman" pitchFamily="18" charset="0"/>
              </a:rPr>
              <a:t>0 800 211 444</a:t>
            </a:r>
          </a:p>
          <a:p>
            <a:r>
              <a:rPr lang="uk-UA" sz="2100" b="1" dirty="0">
                <a:latin typeface="Times New Roman" pitchFamily="18" charset="0"/>
                <a:cs typeface="Times New Roman" pitchFamily="18" charset="0"/>
              </a:rPr>
              <a:t>Громадська організація "Громадський рух "Жіноча Сила України"</a:t>
            </a:r>
            <a:endParaRPr lang="uk-UA" sz="2100" dirty="0">
              <a:latin typeface="Times New Roman" pitchFamily="18" charset="0"/>
              <a:cs typeface="Times New Roman" pitchFamily="18" charset="0"/>
            </a:endParaRPr>
          </a:p>
          <a:p>
            <a:r>
              <a:rPr lang="uk-UA" sz="2100" b="1" dirty="0">
                <a:latin typeface="Times New Roman" pitchFamily="18" charset="0"/>
                <a:cs typeface="Times New Roman" pitchFamily="18" charset="0"/>
              </a:rPr>
              <a:t>Групи підтримки для дружин та матерів військовослужбовців</a:t>
            </a:r>
            <a:endParaRPr lang="uk-UA" sz="2100" dirty="0">
              <a:latin typeface="Times New Roman" pitchFamily="18" charset="0"/>
              <a:cs typeface="Times New Roman" pitchFamily="18" charset="0"/>
            </a:endParaRPr>
          </a:p>
          <a:p>
            <a:r>
              <a:rPr lang="uk-UA" sz="2100" dirty="0">
                <a:latin typeface="Times New Roman" pitchFamily="18" charset="0"/>
                <a:cs typeface="Times New Roman" pitchFamily="18" charset="0"/>
              </a:rPr>
              <a:t>0 800 332 720</a:t>
            </a:r>
          </a:p>
          <a:p>
            <a:r>
              <a:rPr lang="uk-UA" sz="2100" b="1" dirty="0">
                <a:latin typeface="Times New Roman" pitchFamily="18" charset="0"/>
                <a:cs typeface="Times New Roman" pitchFamily="18" charset="0"/>
              </a:rPr>
              <a:t>Національна гаряча лінія для дітей та молоді ГО «</a:t>
            </a:r>
            <a:r>
              <a:rPr lang="uk-UA" sz="2100" b="1" dirty="0" err="1">
                <a:latin typeface="Times New Roman" pitchFamily="18" charset="0"/>
                <a:cs typeface="Times New Roman" pitchFamily="18" charset="0"/>
              </a:rPr>
              <a:t>Ла</a:t>
            </a:r>
            <a:r>
              <a:rPr lang="uk-UA" sz="2100" b="1" dirty="0">
                <a:latin typeface="Times New Roman" pitchFamily="18" charset="0"/>
                <a:cs typeface="Times New Roman" pitchFamily="18" charset="0"/>
              </a:rPr>
              <a:t> </a:t>
            </a:r>
            <a:r>
              <a:rPr lang="uk-UA" sz="2100" b="1" dirty="0" err="1">
                <a:latin typeface="Times New Roman" pitchFamily="18" charset="0"/>
                <a:cs typeface="Times New Roman" pitchFamily="18" charset="0"/>
              </a:rPr>
              <a:t>Страда-Україна</a:t>
            </a:r>
            <a:r>
              <a:rPr lang="uk-UA" sz="2100" b="1" dirty="0">
                <a:latin typeface="Times New Roman" pitchFamily="18" charset="0"/>
                <a:cs typeface="Times New Roman" pitchFamily="18" charset="0"/>
              </a:rPr>
              <a:t>»</a:t>
            </a:r>
            <a:endParaRPr lang="uk-UA" sz="2100" dirty="0">
              <a:latin typeface="Times New Roman" pitchFamily="18" charset="0"/>
              <a:cs typeface="Times New Roman" pitchFamily="18" charset="0"/>
            </a:endParaRPr>
          </a:p>
          <a:p>
            <a:r>
              <a:rPr lang="uk-UA" sz="2100" dirty="0">
                <a:latin typeface="Times New Roman" pitchFamily="18" charset="0"/>
                <a:cs typeface="Times New Roman" pitchFamily="18" charset="0"/>
              </a:rPr>
              <a:t>0 800 500 225 (цілодобово, дзвінки безкоштовні)</a:t>
            </a:r>
          </a:p>
          <a:p>
            <a:r>
              <a:rPr lang="uk-UA" sz="2100" dirty="0">
                <a:latin typeface="Times New Roman" pitchFamily="18" charset="0"/>
                <a:cs typeface="Times New Roman" pitchFamily="18" charset="0"/>
              </a:rPr>
              <a:t>116 123 (з мобільного або стаціонарного) </a:t>
            </a:r>
          </a:p>
          <a:p>
            <a:r>
              <a:rPr lang="uk-UA" sz="2100" dirty="0">
                <a:latin typeface="Times New Roman" pitchFamily="18" charset="0"/>
                <a:cs typeface="Times New Roman" pitchFamily="18" charset="0"/>
              </a:rPr>
              <a:t>116111 (з мобільного) </a:t>
            </a:r>
            <a:r>
              <a:rPr lang="uk-UA" sz="2100" b="1" dirty="0">
                <a:latin typeface="Times New Roman" pitchFamily="18" charset="0"/>
                <a:cs typeface="Times New Roman" pitchFamily="18" charset="0"/>
              </a:rPr>
              <a:t>Урядова «гаряча лінія»</a:t>
            </a:r>
            <a:endParaRPr lang="uk-UA" sz="2100" dirty="0">
              <a:latin typeface="Times New Roman" pitchFamily="18" charset="0"/>
              <a:cs typeface="Times New Roman" pitchFamily="18" charset="0"/>
            </a:endParaRPr>
          </a:p>
          <a:p>
            <a:r>
              <a:rPr lang="uk-UA" sz="2100" dirty="0">
                <a:latin typeface="Times New Roman" pitchFamily="18" charset="0"/>
                <a:cs typeface="Times New Roman" pitchFamily="18" charset="0"/>
              </a:rPr>
              <a:t>(цілодобово, дзвінки безкоштовні)</a:t>
            </a:r>
          </a:p>
          <a:p>
            <a:r>
              <a:rPr lang="uk-UA" sz="2100" dirty="0">
                <a:latin typeface="Times New Roman" pitchFamily="18" charset="0"/>
                <a:cs typeface="Times New Roman" pitchFamily="18" charset="0"/>
              </a:rPr>
              <a:t>1545</a:t>
            </a:r>
          </a:p>
          <a:p>
            <a:r>
              <a:rPr lang="uk-UA" sz="2100" b="1" dirty="0">
                <a:latin typeface="Times New Roman" pitchFamily="18" charset="0"/>
                <a:cs typeface="Times New Roman" pitchFamily="18" charset="0"/>
              </a:rPr>
              <a:t>Гаряча лінія з питань протидії торгівлі людьми та домашньому насиллю</a:t>
            </a:r>
            <a:endParaRPr lang="uk-UA" sz="2100" dirty="0">
              <a:latin typeface="Times New Roman" pitchFamily="18" charset="0"/>
              <a:cs typeface="Times New Roman" pitchFamily="18" charset="0"/>
            </a:endParaRPr>
          </a:p>
          <a:p>
            <a:r>
              <a:rPr lang="uk-UA" sz="2100" dirty="0">
                <a:latin typeface="Times New Roman" pitchFamily="18" charset="0"/>
                <a:cs typeface="Times New Roman" pitchFamily="18" charset="0"/>
              </a:rPr>
              <a:t>(цілодобово, дзвінки безкоштовні)</a:t>
            </a:r>
          </a:p>
          <a:p>
            <a:r>
              <a:rPr lang="uk-UA" sz="2100" dirty="0">
                <a:latin typeface="Times New Roman" pitchFamily="18" charset="0"/>
                <a:cs typeface="Times New Roman" pitchFamily="18" charset="0"/>
              </a:rPr>
              <a:t>1547</a:t>
            </a:r>
          </a:p>
          <a:p>
            <a:endParaRPr lang="uk-UA" sz="1900" dirty="0">
              <a:latin typeface="Times New Roman" pitchFamily="18" charset="0"/>
              <a:cs typeface="Times New Roman" pitchFamily="18" charset="0"/>
            </a:endParaRPr>
          </a:p>
          <a:p>
            <a:pPr marL="68580" indent="0" algn="ctr">
              <a:buNone/>
            </a:pPr>
            <a:r>
              <a:rPr lang="uk-UA" sz="1900" dirty="0">
                <a:latin typeface="Times New Roman" pitchFamily="18" charset="0"/>
                <a:cs typeface="Times New Roman" pitchFamily="18" charset="0"/>
              </a:rPr>
              <a:t> </a:t>
            </a:r>
          </a:p>
          <a:p>
            <a:endParaRPr lang="uk-UA" dirty="0"/>
          </a:p>
        </p:txBody>
      </p:sp>
    </p:spTree>
    <p:extLst>
      <p:ext uri="{BB962C8B-B14F-4D97-AF65-F5344CB8AC3E}">
        <p14:creationId xmlns:p14="http://schemas.microsoft.com/office/powerpoint/2010/main" val="780662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TM01859862[[fn=Поп-музыка]]</Template>
  <TotalTime>48</TotalTime>
  <Words>99</Words>
  <Application>Microsoft Office PowerPoint</Application>
  <PresentationFormat>Экран (4:3)</PresentationFormat>
  <Paragraphs>49</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Urban Pop</vt:lpstr>
      <vt:lpstr>Психологічний проєкт  “Ти як?”   </vt:lpstr>
      <vt:lpstr>Презентация PowerPoint</vt:lpstr>
      <vt:lpstr>Номери телефонів в Україні: </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РџСЃРёС…РѕР»РѕРіС–С‡РЅРёР№ РїСЂРѕС”РєС‚  вЂњРўРё СЏРє?вЂќ В  Р’СЃРµСѓРєСЂР°С—РЅСЃСЊРєР° РїСЂРѕРіСЂР°РјР° РјРµРЅС‚Р°Р»СЊРЅРѕРіРѕ Р·РґРѕСЂРѕРІвЂ™СЏ В«РўРё СЏРє?В», С–РЅС–С†С–Р№РѕРІР°РЅР° РћР»РµРЅРѕСЋ Р—РµР»РµРЅСЃСЊРєРѕСЋ, РјР°С” РЅР° РјРµС‚С– РґРѕРїРѕРјРѕРіС‚Рё СѓРєСЂР°С—РЅС†СЏРј Р·РЅР°Р№С‚Рё РґР¶РµСЂРµР»Рѕ СЃРёР»Рё. Р”Р¶РµСЂРµР»Рѕ РІРЅСѓС‚СЂС–С€РЅС”, РІ СЃРѕР±С–, РЅР° СЂС–РІРЅС– СѓСЃРІС–РґРѕРјР»РµРЅРЅСЏ Р№ РІРёР·РЅР°РЅРЅСЏ РІР»Р°СЃРЅРѕРіРѕ РїСЃРёС…С–С‡РЅРѕРіРѕ СЃС‚Р°РЅСѓ С‚Р° С…РѕС‡Р° Р± РїСЂРёР±Р»РёР·РЅРѕС— РѕС†С–РЅРєРё СЃС‚СѓРїРµРЅСЏ Р№РѕРіРѕ РєСЂРёР·РѕРІРѕСЃС‚С–. РџС–РєР»СѓРІР°РЅРЅСЏ РїСЂРѕ РјРµРЅС‚Р°Р»СЊРЅРµ Р·РґРѕСЂРѕРІвЂ™СЏ РјР°С” СЃС‚Р°С‚Рё Р·РІРёС‡РЅРѕСЋ РІС–РґРїРѕРІС–РґР°Р»СЊРЅС–СЃС‚СЋ РєРѕР¶РЅРѕРіРѕ. РҐРѕС‚С–Р»РѕСЃСЏ Р±, С‰РѕР± СѓРєСЂР°С—РЅС†С– Р·РІРµСЂРЅСѓР»Рё СѓРІР°РіСѓ РЅР° СЃРІС–Р№ РµРјРѕС†С–Р№РЅРёР№ СЃС‚Р°РЅ С–В РІР·СЏР»Рё РІС–РґРїРѕРІС–РґР°Р»СЊРЅС–СЃС‚СЊ Р·Р° РЅСЊРѕРіРѕ. РђВ вЂњРўРё СЏРє?вЂќ РґРѕРїРѕРјРѕР¶Рµ Р·РЅР°С…РѕРґРёС‚Рё РІВ СЃРѕР±С– СЃРёР»Рё С‰РѕРґРЅСЏ, РЅР°РІС‡РёС‚РёСЃСЏ РїС–РєР»СѓРІР°С‚РёСЃСЏ РїСЂРѕ СЃРµР±Рµ, РѕРїР°РЅРѕРІСѓРІР°С‚Рё СЃС‚СЂРµСЃ, С‚СЂРёРІРѕРіСѓ, РіРЅС–РІ С‚РѕС‰Рѕ. РўР°РєРѕР¶ РЅРµРѕР±С…С–РґРЅРѕ СЃС‚РІРѕСЂРёС‚Рё СЃРёСЃС‚РµРјСѓ СЃРµСЂРІС–СЃС–РІ С– РїРѕСЃР»СѓРі, СЏРєС– Р·РјРѕР¶СѓС‚СЊ СЂС–Р·РЅРёРјРё Р·Р°СЃРѕР±Р°РјРё С‚Р° РґС–С”РІРёРјРё РјРµС…Р°РЅС–Р·РјР°РјРё РїС–РґС‚СЂРёРјР°С‚Рё Р»СЋРґРёРЅСѓ, РєРѕР»Рё РІРѕРЅР° РЅРµ СЃРїСЂР°РІР»СЏС”С‚СЊСЃСЏ СЃР°РјРѕСЃС‚С–Р№РЅРѕ. Р РѕР·СЂРѕР±РєСѓ С‚Р° РІРїСЂРѕРІР°РґР¶РµРЅРЅСЏ Р’СЃРµСѓРєСЂР°С—РЅСЃСЊРєРѕС— РїСЂРѕРіСЂР°РјРё РјРµРЅС‚Р°Р»СЊРЅРѕРіРѕ Р·РґРѕСЂРѕРІвЂ™СЏ РєРѕРѕСЂРґРёРЅСѓС” РњРћР— РЈРєСЂР°С—РЅРё. Р’СЃРµСЃРІС–С‚РЅСЏ РѕСЂРіР°РЅС–Р·Р°С†С–СЏ РѕС…РѕСЂРѕРЅРё Р·РґРѕСЂРѕРІвЂ™СЏ вЂ“ РµРєСЃРїРµСЂС‚РЅРёР№ РїР°СЂС‚РЅРµСЂ, РІРёРєРѕРЅР°РІС‡РёР№ РїР°СЂС‚РЅРµСЂ вЂ“ РіСЂРѕРјР°РґСЃСЊРєР° РѕСЂРіР°РЅС–Р·Р°С†С–СЏ В«Р‘РµР·Р±Р°СЂвЂ™С”СЂРЅС–СЃС‚СЊВ».  РњР°Р№РґР°РЅС‡РёРєРѕРј РґР»СЏ СЂРѕР·СЂРѕР±РєРё С‚Р° СѓС…РІР°Р»РµРЅРЅСЏ СЂС–С€РµРЅСЊ С” РњС–Р¶РІС–РґРѕРјС‡Р° РєРѕРѕСЂРґРёРЅР°С†С–Р№РЅР° СЂР°РґР° Р</dc:title>
  <dc:creator>User</dc:creator>
  <cp:lastModifiedBy>User</cp:lastModifiedBy>
  <cp:revision>6</cp:revision>
  <dcterms:created xsi:type="dcterms:W3CDTF">2023-09-05T12:23:57Z</dcterms:created>
  <dcterms:modified xsi:type="dcterms:W3CDTF">2023-09-05T13:12:15Z</dcterms:modified>
</cp:coreProperties>
</file>