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263" r:id="rId1"/>
  </p:sldMasterIdLst>
  <p:notesMasterIdLst>
    <p:notesMasterId r:id="rId26"/>
  </p:notesMasterIdLst>
  <p:sldIdLst>
    <p:sldId id="256" r:id="rId2"/>
    <p:sldId id="257" r:id="rId3"/>
    <p:sldId id="258" r:id="rId4"/>
    <p:sldId id="274" r:id="rId5"/>
    <p:sldId id="290" r:id="rId6"/>
    <p:sldId id="282" r:id="rId7"/>
    <p:sldId id="270" r:id="rId8"/>
    <p:sldId id="287" r:id="rId9"/>
    <p:sldId id="293" r:id="rId10"/>
    <p:sldId id="294" r:id="rId11"/>
    <p:sldId id="291" r:id="rId12"/>
    <p:sldId id="297" r:id="rId13"/>
    <p:sldId id="277" r:id="rId14"/>
    <p:sldId id="285" r:id="rId15"/>
    <p:sldId id="288" r:id="rId16"/>
    <p:sldId id="269" r:id="rId17"/>
    <p:sldId id="267" r:id="rId18"/>
    <p:sldId id="281" r:id="rId19"/>
    <p:sldId id="301" r:id="rId20"/>
    <p:sldId id="302" r:id="rId21"/>
    <p:sldId id="305" r:id="rId22"/>
    <p:sldId id="304" r:id="rId23"/>
    <p:sldId id="300" r:id="rId24"/>
    <p:sldId id="273" r:id="rId25"/>
  </p:sldIdLst>
  <p:sldSz cx="9144000" cy="5143500" type="screen16x9"/>
  <p:notesSz cx="6797675" cy="9926638"/>
  <p:embeddedFontLst>
    <p:embeddedFont>
      <p:font typeface="Garamond" panose="02020404030301010803" pitchFamily="18" charset="0"/>
      <p:regular r:id="rId27"/>
      <p:bold r:id="rId28"/>
      <p: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custShowLst>
    <p:custShow name="Произвольный показ 1" id="0">
      <p:sldLst>
        <p:sld r:id="rId2"/>
        <p:sld r:id="rId3"/>
        <p:sld r:id="rId4"/>
        <p:sld r:id="rId18"/>
        <p:sld r:id="rId17"/>
        <p:sld r:id="rId8"/>
        <p:sld r:id="rId25"/>
      </p:sldLst>
    </p:custShow>
  </p:custShow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842" autoAdjust="0"/>
  </p:normalViewPr>
  <p:slideViewPr>
    <p:cSldViewPr snapToGrid="0">
      <p:cViewPr varScale="1">
        <p:scale>
          <a:sx n="78" d="100"/>
          <a:sy n="78" d="100"/>
        </p:scale>
        <p:origin x="1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1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2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Задеклароване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населення</a:t>
            </a:r>
            <a:r>
              <a:rPr lang="ru-RU" baseline="0" dirty="0" smtClean="0"/>
              <a:t>  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Задекларовано населення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Задекларовано населення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Задекларовано населення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5940400"/>
        <c:axId val="335941184"/>
        <c:axId val="335227896"/>
      </c:bar3DChart>
      <c:catAx>
        <c:axId val="335940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941184"/>
        <c:crosses val="autoZero"/>
        <c:auto val="1"/>
        <c:lblAlgn val="ctr"/>
        <c:lblOffset val="100"/>
        <c:noMultiLvlLbl val="0"/>
      </c:catAx>
      <c:valAx>
        <c:axId val="33594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940400"/>
        <c:crosses val="autoZero"/>
        <c:crossBetween val="between"/>
      </c:valAx>
      <c:serAx>
        <c:axId val="33522789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941184"/>
        <c:crosses val="autoZero"/>
      </c:ser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/>
              <a:t>Видатки кошти Національна служба здоров’я України 2023рік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Заробітна плата</c:v>
                </c:pt>
                <c:pt idx="1">
                  <c:v>Нарахування на з/п</c:v>
                </c:pt>
                <c:pt idx="2">
                  <c:v>ПДФО</c:v>
                </c:pt>
                <c:pt idx="3">
                  <c:v>Військовий збір</c:v>
                </c:pt>
                <c:pt idx="4">
                  <c:v>Товари</c:v>
                </c:pt>
                <c:pt idx="5">
                  <c:v>Послуги</c:v>
                </c:pt>
                <c:pt idx="6">
                  <c:v>Газопостачання</c:v>
                </c:pt>
                <c:pt idx="7">
                  <c:v>Комісія </c:v>
                </c:pt>
                <c:pt idx="8">
                  <c:v>Паливо</c:v>
                </c:pt>
                <c:pt idx="9">
                  <c:v>Електроенергія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1460289.37</c:v>
                </c:pt>
                <c:pt idx="1">
                  <c:v>412388.91</c:v>
                </c:pt>
                <c:pt idx="2">
                  <c:v>315932.65000000002</c:v>
                </c:pt>
                <c:pt idx="3">
                  <c:v>26670.25</c:v>
                </c:pt>
                <c:pt idx="4">
                  <c:v>18078</c:v>
                </c:pt>
                <c:pt idx="5">
                  <c:v>6258</c:v>
                </c:pt>
                <c:pt idx="6">
                  <c:v>4032.53</c:v>
                </c:pt>
                <c:pt idx="7">
                  <c:v>1121.52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Заробітна плата</c:v>
                </c:pt>
                <c:pt idx="1">
                  <c:v>Нарахування на з/п</c:v>
                </c:pt>
                <c:pt idx="2">
                  <c:v>ПДФО</c:v>
                </c:pt>
                <c:pt idx="3">
                  <c:v>Військовий збір</c:v>
                </c:pt>
                <c:pt idx="4">
                  <c:v>Товари</c:v>
                </c:pt>
                <c:pt idx="5">
                  <c:v>Послуги</c:v>
                </c:pt>
                <c:pt idx="6">
                  <c:v>Газопостачання</c:v>
                </c:pt>
                <c:pt idx="7">
                  <c:v>Комісія </c:v>
                </c:pt>
                <c:pt idx="8">
                  <c:v>Паливо</c:v>
                </c:pt>
                <c:pt idx="9">
                  <c:v>Електроенергія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Заробітна плата</c:v>
                </c:pt>
                <c:pt idx="1">
                  <c:v>Нарахування на з/п</c:v>
                </c:pt>
                <c:pt idx="2">
                  <c:v>ПДФО</c:v>
                </c:pt>
                <c:pt idx="3">
                  <c:v>Військовий збір</c:v>
                </c:pt>
                <c:pt idx="4">
                  <c:v>Товари</c:v>
                </c:pt>
                <c:pt idx="5">
                  <c:v>Послуги</c:v>
                </c:pt>
                <c:pt idx="6">
                  <c:v>Газопостачання</c:v>
                </c:pt>
                <c:pt idx="7">
                  <c:v>Комісія </c:v>
                </c:pt>
                <c:pt idx="8">
                  <c:v>Паливо</c:v>
                </c:pt>
                <c:pt idx="9">
                  <c:v>Електроенергія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94961096"/>
        <c:axId val="335943928"/>
      </c:barChart>
      <c:catAx>
        <c:axId val="294961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943928"/>
        <c:crosses val="autoZero"/>
        <c:auto val="1"/>
        <c:lblAlgn val="ctr"/>
        <c:lblOffset val="100"/>
        <c:noMultiLvlLbl val="0"/>
      </c:catAx>
      <c:valAx>
        <c:axId val="335943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4961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 smtClean="0"/>
              <a:t>Амбулаторний</a:t>
            </a:r>
            <a:r>
              <a:rPr lang="ru-RU" b="1" dirty="0" smtClean="0"/>
              <a:t> </a:t>
            </a:r>
            <a:r>
              <a:rPr lang="ru-RU" b="1" dirty="0" err="1" smtClean="0"/>
              <a:t>прийом</a:t>
            </a:r>
            <a:r>
              <a:rPr lang="ru-RU" b="1" dirty="0" smtClean="0"/>
              <a:t> </a:t>
            </a:r>
            <a:r>
              <a:rPr lang="ru-RU" b="1" dirty="0" err="1" smtClean="0"/>
              <a:t>пацієнтів</a:t>
            </a:r>
            <a:endParaRPr lang="ru-RU" b="1" dirty="0"/>
          </a:p>
        </c:rich>
      </c:tx>
      <c:layout>
        <c:manualLayout>
          <c:xMode val="edge"/>
          <c:yMode val="edge"/>
          <c:x val="0.22925000000000001"/>
          <c:y val="1.8749999999999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Прийнято пацієнтів </c:v>
                </c:pt>
                <c:pt idx="1">
                  <c:v>Прийнято Дітей до 17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8657</c:v>
                </c:pt>
                <c:pt idx="1">
                  <c:v>1525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Прийнято пацієнтів </c:v>
                </c:pt>
                <c:pt idx="1">
                  <c:v>Прийнято Дітей до 17 років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10063</c:v>
                </c:pt>
                <c:pt idx="1">
                  <c:v>3386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Прийнято пацієнтів </c:v>
                </c:pt>
                <c:pt idx="1">
                  <c:v>Прийнято Дітей до 17 років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5947456"/>
        <c:axId val="335944320"/>
        <c:axId val="0"/>
      </c:bar3DChart>
      <c:catAx>
        <c:axId val="33594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944320"/>
        <c:crosses val="autoZero"/>
        <c:auto val="1"/>
        <c:lblAlgn val="ctr"/>
        <c:lblOffset val="100"/>
        <c:noMultiLvlLbl val="0"/>
      </c:catAx>
      <c:valAx>
        <c:axId val="33594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5947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err="1" smtClean="0"/>
              <a:t>Надана</a:t>
            </a:r>
            <a:r>
              <a:rPr lang="ru-RU" b="1" dirty="0" smtClean="0"/>
              <a:t> </a:t>
            </a:r>
            <a:r>
              <a:rPr lang="ru-RU" b="1" dirty="0" err="1" smtClean="0"/>
              <a:t>допомога</a:t>
            </a:r>
            <a:r>
              <a:rPr lang="ru-RU" b="1" dirty="0" smtClean="0"/>
              <a:t> </a:t>
            </a:r>
            <a:r>
              <a:rPr lang="ru-RU" b="1" dirty="0" err="1" smtClean="0"/>
              <a:t>пацієнтам</a:t>
            </a:r>
            <a:r>
              <a:rPr lang="ru-RU" b="1" dirty="0" smtClean="0"/>
              <a:t> на дому</a:t>
            </a:r>
            <a:endParaRPr lang="ru-RU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7314304461942249E-2"/>
          <c:y val="0.1083673720472441"/>
          <c:w val="0.91226902887139105"/>
          <c:h val="0.74276697834645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Надано допомоги</c:v>
                </c:pt>
                <c:pt idx="1">
                  <c:v>Надано допомоги дітям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1487</c:v>
                </c:pt>
                <c:pt idx="1">
                  <c:v>232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Надано допомоги</c:v>
                </c:pt>
                <c:pt idx="1">
                  <c:v>Надано допомоги дітям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836</c:v>
                </c:pt>
                <c:pt idx="1">
                  <c:v>331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Надано допомоги</c:v>
                </c:pt>
                <c:pt idx="1">
                  <c:v>Надано допомоги дітям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678496"/>
        <c:axId val="338674968"/>
      </c:barChart>
      <c:catAx>
        <c:axId val="338678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4968"/>
        <c:crosses val="autoZero"/>
        <c:auto val="1"/>
        <c:lblAlgn val="ctr"/>
        <c:lblOffset val="100"/>
        <c:noMultiLvlLbl val="0"/>
      </c:catAx>
      <c:valAx>
        <c:axId val="338674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Проліковано</a:t>
            </a:r>
            <a:r>
              <a:rPr lang="ru-RU" dirty="0" smtClean="0"/>
              <a:t> </a:t>
            </a:r>
            <a:r>
              <a:rPr lang="ru-RU" dirty="0" err="1" smtClean="0"/>
              <a:t>пацієнтів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Створено МВТН</c:v>
                </c:pt>
                <c:pt idx="1">
                  <c:v>Проліковано в ДС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317</c:v>
                </c:pt>
                <c:pt idx="1">
                  <c:v>220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Створено МВТН</c:v>
                </c:pt>
                <c:pt idx="1">
                  <c:v>Проліковано в ДС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323</c:v>
                </c:pt>
                <c:pt idx="1">
                  <c:v>213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Створено МВТН</c:v>
                </c:pt>
                <c:pt idx="1">
                  <c:v>Проліковано в ДС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679280"/>
        <c:axId val="338674184"/>
      </c:barChart>
      <c:catAx>
        <c:axId val="33867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4184"/>
        <c:crosses val="autoZero"/>
        <c:auto val="1"/>
        <c:lblAlgn val="ctr"/>
        <c:lblOffset val="100"/>
        <c:noMultiLvlLbl val="0"/>
      </c:catAx>
      <c:valAx>
        <c:axId val="338674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400"/>
              <a:t>Кількість створених консультацій та електронних направлень</a:t>
            </a:r>
            <a:endParaRPr lang="ru-RU" sz="1400"/>
          </a:p>
        </c:rich>
      </c:tx>
      <c:layout>
        <c:manualLayout>
          <c:xMode val="edge"/>
          <c:yMode val="edge"/>
          <c:x val="0.12318598434826449"/>
          <c:y val="6.61801504988732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7.1064304461942257E-2"/>
          <c:y val="0.1677423720472441"/>
          <c:w val="0.66830036089238842"/>
          <c:h val="0.522782480314960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Створено консультацій </c:v>
                </c:pt>
                <c:pt idx="1">
                  <c:v>Створено електроних направлень до вузькопрофільних спеціалістів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2579</c:v>
                </c:pt>
                <c:pt idx="1">
                  <c:v>1627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flip="none" rotWithShape="1">
              <a:gsLst>
                <a:gs pos="0">
                  <a:schemeClr val="accent4"/>
                </a:gs>
                <a:gs pos="75000">
                  <a:schemeClr val="accent4">
                    <a:lumMod val="60000"/>
                    <a:lumOff val="40000"/>
                  </a:schemeClr>
                </a:gs>
                <a:gs pos="51000">
                  <a:schemeClr val="accent4">
                    <a:alpha val="75000"/>
                  </a:schemeClr>
                </a:gs>
                <a:gs pos="100000">
                  <a:schemeClr val="accent4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Створено консультацій </c:v>
                </c:pt>
                <c:pt idx="1">
                  <c:v>Створено електроних направлень до вузькопрофільних спеціалістів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3429</c:v>
                </c:pt>
                <c:pt idx="1">
                  <c:v>2930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gradFill flip="none" rotWithShape="1">
              <a:gsLst>
                <a:gs pos="0">
                  <a:schemeClr val="accent6"/>
                </a:gs>
                <a:gs pos="75000">
                  <a:schemeClr val="accent6">
                    <a:lumMod val="60000"/>
                    <a:lumOff val="40000"/>
                  </a:schemeClr>
                </a:gs>
                <a:gs pos="51000">
                  <a:schemeClr val="accent6">
                    <a:alpha val="75000"/>
                  </a:schemeClr>
                </a:gs>
                <a:gs pos="100000">
                  <a:schemeClr val="accent6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Створено консультацій </c:v>
                </c:pt>
                <c:pt idx="1">
                  <c:v>Створено електроних направлень до вузькопрофільних спеціалістів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8678104"/>
        <c:axId val="338678888"/>
      </c:barChart>
      <c:catAx>
        <c:axId val="33867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8888"/>
        <c:crosses val="autoZero"/>
        <c:auto val="1"/>
        <c:lblAlgn val="ctr"/>
        <c:lblOffset val="100"/>
        <c:noMultiLvlLbl val="0"/>
      </c:catAx>
      <c:valAx>
        <c:axId val="33867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8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виписаних</a:t>
            </a:r>
            <a:r>
              <a:rPr lang="ru-RU" dirty="0" smtClean="0"/>
              <a:t> </a:t>
            </a:r>
            <a:r>
              <a:rPr lang="ru-RU" dirty="0" err="1" smtClean="0"/>
              <a:t>електроних</a:t>
            </a:r>
            <a:r>
              <a:rPr lang="ru-RU" dirty="0" smtClean="0"/>
              <a:t> </a:t>
            </a:r>
            <a:r>
              <a:rPr lang="ru-RU" dirty="0" err="1" smtClean="0"/>
              <a:t>рецептів</a:t>
            </a:r>
            <a:r>
              <a:rPr lang="ru-RU" dirty="0" smtClean="0"/>
              <a:t> </a:t>
            </a:r>
            <a:r>
              <a:rPr lang="ru-RU" dirty="0" err="1" smtClean="0"/>
              <a:t>пацієнтам</a:t>
            </a:r>
            <a:r>
              <a:rPr lang="ru-RU" dirty="0" smtClean="0"/>
              <a:t> за </a:t>
            </a:r>
            <a:r>
              <a:rPr lang="ru-RU" dirty="0" err="1" smtClean="0"/>
              <a:t>програмою</a:t>
            </a:r>
            <a:r>
              <a:rPr lang="ru-RU" dirty="0" smtClean="0"/>
              <a:t> «</a:t>
            </a:r>
            <a:r>
              <a:rPr lang="ru-RU" dirty="0" err="1" smtClean="0"/>
              <a:t>Доступні</a:t>
            </a:r>
            <a:r>
              <a:rPr lang="ru-RU" dirty="0" smtClean="0"/>
              <a:t> </a:t>
            </a:r>
            <a:r>
              <a:rPr lang="ru-RU" dirty="0" err="1" smtClean="0"/>
              <a:t>ліки</a:t>
            </a:r>
            <a:r>
              <a:rPr lang="ru-RU" dirty="0" smtClean="0"/>
              <a:t>»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ЕЛЕКТРОНІ РЕЦЕПТИ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ЕЛЕКТРОНІ РЕЦЕПТИ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1"/>
                <c:pt idx="0">
                  <c:v>ЕЛЕКТРОНІ РЕЦЕПТИ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8676144"/>
        <c:axId val="338676536"/>
        <c:axId val="0"/>
      </c:bar3DChart>
      <c:catAx>
        <c:axId val="338676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6536"/>
        <c:crosses val="autoZero"/>
        <c:auto val="1"/>
        <c:lblAlgn val="ctr"/>
        <c:lblOffset val="100"/>
        <c:noMultiLvlLbl val="0"/>
      </c:catAx>
      <c:valAx>
        <c:axId val="33867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67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i="0" baseline="0"/>
              <a:t>Надходження кошти місцевий бюджет 2023 рік.</a:t>
            </a:r>
          </a:p>
        </c:rich>
      </c:tx>
      <c:layout>
        <c:manualLayout>
          <c:xMode val="edge"/>
          <c:yMode val="edge"/>
          <c:x val="0.28515383692116497"/>
          <c:y val="3.1474568022396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2947889988107462E-2"/>
          <c:y val="0.15130846526115382"/>
          <c:w val="0.92428441423491914"/>
          <c:h val="0.7832709607640165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828-446F-A3F7-9D33D6A8509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'[Фінансовий звіт _КНП Литовезька АЗПСМ 2023.xlsx]Лист1'!$B$3:$B$14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'[Фінансовий звіт _КНП Литовезька АЗПСМ 2023.xlsx]Лист1'!$C$3:$C$14</c:f>
              <c:numCache>
                <c:formatCode>General</c:formatCode>
                <c:ptCount val="12"/>
                <c:pt idx="1">
                  <c:v>25401.23</c:v>
                </c:pt>
                <c:pt idx="2">
                  <c:v>37464.269999999997</c:v>
                </c:pt>
                <c:pt idx="3">
                  <c:v>28519.5</c:v>
                </c:pt>
                <c:pt idx="4">
                  <c:v>29059.72</c:v>
                </c:pt>
                <c:pt idx="5">
                  <c:v>60513.45</c:v>
                </c:pt>
                <c:pt idx="6">
                  <c:v>319581.45</c:v>
                </c:pt>
                <c:pt idx="7">
                  <c:v>48682.2</c:v>
                </c:pt>
                <c:pt idx="8">
                  <c:v>86921.260000000009</c:v>
                </c:pt>
                <c:pt idx="9">
                  <c:v>17434.8</c:v>
                </c:pt>
                <c:pt idx="10">
                  <c:v>6461.15</c:v>
                </c:pt>
                <c:pt idx="11">
                  <c:v>169322.73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828-446F-A3F7-9D33D6A85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8247296"/>
        <c:axId val="338244552"/>
      </c:barChart>
      <c:catAx>
        <c:axId val="338247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244552"/>
        <c:crosses val="autoZero"/>
        <c:auto val="1"/>
        <c:lblAlgn val="ctr"/>
        <c:lblOffset val="100"/>
        <c:noMultiLvlLbl val="0"/>
      </c:catAx>
      <c:valAx>
        <c:axId val="338244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24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Видатки кошти місцевий бюджет 2023 рік.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7681799712577205E-2"/>
          <c:y val="0.12420742213241266"/>
          <c:w val="0.88557384476532131"/>
          <c:h val="0.40995470358102237"/>
        </c:manualLayout>
      </c:layout>
      <c:barChart>
        <c:barDir val="col"/>
        <c:grouping val="clustered"/>
        <c:varyColors val="0"/>
        <c:ser>
          <c:idx val="0"/>
          <c:order val="0"/>
          <c:spPr>
            <a:blipFill>
              <a:blip xmlns:r="http://schemas.openxmlformats.org/officeDocument/2006/relationships" r:embed="rId3">
                <a:duotone>
                  <a:schemeClr val="accent1">
                    <a:shade val="74000"/>
                    <a:satMod val="130000"/>
                    <a:lumMod val="90000"/>
                  </a:schemeClr>
                  <a:schemeClr val="accent1">
                    <a:tint val="94000"/>
                    <a:satMod val="120000"/>
                    <a:lumMod val="104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outerShdw blurRad="38100" dist="25400" dir="5400000" rotWithShape="0">
                <a:srgbClr val="000000">
                  <a:alpha val="60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0C-480D-B1D3-51345F55163C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0C-480D-B1D3-51345F55163C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0C-480D-B1D3-51345F55163C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0C-480D-B1D3-51345F55163C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0C-480D-B1D3-51345F55163C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0C-480D-B1D3-51345F55163C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670C-480D-B1D3-51345F55163C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670C-480D-B1D3-51345F55163C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670C-480D-B1D3-51345F55163C}"/>
              </c:ext>
            </c:extLst>
          </c:dPt>
          <c:dPt>
            <c:idx val="9"/>
            <c:invertIfNegative val="0"/>
            <c:bubble3D val="0"/>
            <c:spPr>
              <a:blipFill>
                <a:blip xmlns:r="http://schemas.openxmlformats.org/officeDocument/2006/relationships" r:embed="rId3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670C-480D-B1D3-51345F55163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'[Фінансовий звіт _КНП Литовезька АЗПСМ 2023.xlsx]Лист1'!$D$2:$M$2</c:f>
              <c:strCache>
                <c:ptCount val="10"/>
                <c:pt idx="0">
                  <c:v>Газопостачання</c:v>
                </c:pt>
                <c:pt idx="1">
                  <c:v>Електроенергія</c:v>
                </c:pt>
                <c:pt idx="2">
                  <c:v>Розподіл газу</c:v>
                </c:pt>
                <c:pt idx="3">
                  <c:v>Послуги</c:v>
                </c:pt>
                <c:pt idx="4">
                  <c:v>Товари</c:v>
                </c:pt>
                <c:pt idx="5">
                  <c:v>Паливо</c:v>
                </c:pt>
                <c:pt idx="6">
                  <c:v>Медикаменти та товари медичного призначення</c:v>
                </c:pt>
                <c:pt idx="7">
                  <c:v>З/п</c:v>
                </c:pt>
                <c:pt idx="8">
                  <c:v>Нарахування на з/п</c:v>
                </c:pt>
                <c:pt idx="9">
                  <c:v>Податки з з/п</c:v>
                </c:pt>
              </c:strCache>
            </c:strRef>
          </c:cat>
          <c:val>
            <c:numRef>
              <c:f>'[Фінансовий звіт _КНП Литовезька АЗПСМ 2023.xlsx]Лист1'!$D$15:$M$15</c:f>
              <c:numCache>
                <c:formatCode>General</c:formatCode>
                <c:ptCount val="10"/>
                <c:pt idx="0" formatCode="0.00;[Red]0.00">
                  <c:v>52442.359999999993</c:v>
                </c:pt>
                <c:pt idx="1">
                  <c:v>21444.440000000002</c:v>
                </c:pt>
                <c:pt idx="2">
                  <c:v>4988.26</c:v>
                </c:pt>
                <c:pt idx="3">
                  <c:v>50685</c:v>
                </c:pt>
                <c:pt idx="4">
                  <c:v>71584.28</c:v>
                </c:pt>
                <c:pt idx="5">
                  <c:v>44000</c:v>
                </c:pt>
                <c:pt idx="6">
                  <c:v>512367.59</c:v>
                </c:pt>
                <c:pt idx="7">
                  <c:v>54619.11</c:v>
                </c:pt>
                <c:pt idx="8">
                  <c:v>0</c:v>
                </c:pt>
                <c:pt idx="9">
                  <c:v>17230.72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670C-480D-B1D3-51345F55163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455879808"/>
        <c:axId val="455887648"/>
      </c:barChart>
      <c:catAx>
        <c:axId val="4558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5887648"/>
        <c:auto val="1"/>
        <c:lblAlgn val="ctr"/>
        <c:lblOffset val="100"/>
        <c:noMultiLvlLbl val="0"/>
      </c:catAx>
      <c:valAx>
        <c:axId val="455887648"/>
        <c:scaling>
          <c:orientation val="minMax"/>
        </c:scaling>
        <c:delete val="0"/>
        <c:axPos val="l"/>
        <c:numFmt formatCode="0.00;[Red]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5879808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b="1" dirty="0"/>
              <a:t>Надходження Національна служба здоров'я України 2023 рік </a:t>
            </a:r>
          </a:p>
        </c:rich>
      </c:tx>
      <c:layout>
        <c:manualLayout>
          <c:xMode val="edge"/>
          <c:yMode val="edge"/>
          <c:x val="0.24210451977401129"/>
          <c:y val="1.745558104406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'[Фінансовий звіт _КНП Литовезька АЗПСМ 2023 (1).xlsx]Лист1'!$B$19:$B$30</c:f>
              <c:strCache>
                <c:ptCount val="12"/>
                <c:pt idx="0">
                  <c:v>Січень</c:v>
                </c:pt>
                <c:pt idx="1">
                  <c:v>Лютий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  <c:pt idx="11">
                  <c:v>Грудень</c:v>
                </c:pt>
              </c:strCache>
            </c:strRef>
          </c:cat>
          <c:val>
            <c:numRef>
              <c:f>'[Фінансовий звіт _КНП Литовезька АЗПСМ 2023 (1).xlsx]Лист1'!$C$19:$C$30</c:f>
              <c:numCache>
                <c:formatCode>General</c:formatCode>
                <c:ptCount val="12"/>
                <c:pt idx="0">
                  <c:v>172800</c:v>
                </c:pt>
                <c:pt idx="1">
                  <c:v>175175.28</c:v>
                </c:pt>
                <c:pt idx="2">
                  <c:v>180920.06</c:v>
                </c:pt>
                <c:pt idx="3">
                  <c:v>185526.1</c:v>
                </c:pt>
                <c:pt idx="4">
                  <c:v>187651.02</c:v>
                </c:pt>
                <c:pt idx="5">
                  <c:v>189056.97</c:v>
                </c:pt>
                <c:pt idx="6">
                  <c:v>191642.5</c:v>
                </c:pt>
                <c:pt idx="7">
                  <c:v>191609.85</c:v>
                </c:pt>
                <c:pt idx="8">
                  <c:v>193476.11</c:v>
                </c:pt>
                <c:pt idx="9">
                  <c:v>192159.39</c:v>
                </c:pt>
                <c:pt idx="10">
                  <c:v>192450.26</c:v>
                </c:pt>
                <c:pt idx="11">
                  <c:v>187976.88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2E-4BB0-B517-D0EE6EFE4E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8245728"/>
        <c:axId val="338248080"/>
      </c:barChart>
      <c:catAx>
        <c:axId val="338245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248080"/>
        <c:crosses val="autoZero"/>
        <c:auto val="1"/>
        <c:lblAlgn val="ctr"/>
        <c:lblOffset val="100"/>
        <c:noMultiLvlLbl val="0"/>
      </c:catAx>
      <c:valAx>
        <c:axId val="33824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824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7057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6573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5013b385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05013b3853_0_124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026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050426fde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050426fde6_0_2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3083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050426fde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050426fde6_0_7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8448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53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19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050426fde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050426fde6_0_18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419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051a1e6e6e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051a1e6e6e_1_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641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480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27918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64533065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71975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13635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5243632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25575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83179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749990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317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770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7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58407446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957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6140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2642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93085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103825660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1502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3978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63328026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21125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31592130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 smtClean="0"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4243791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4" r:id="rId1"/>
    <p:sldLayoutId id="2147484265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  <p:sldLayoutId id="2147484275" r:id="rId12"/>
    <p:sldLayoutId id="2147484276" r:id="rId13"/>
    <p:sldLayoutId id="2147484277" r:id="rId14"/>
    <p:sldLayoutId id="2147484278" r:id="rId15"/>
    <p:sldLayoutId id="2147484279" r:id="rId16"/>
    <p:sldLayoutId id="2147484280" r:id="rId17"/>
    <p:sldLayoutId id="2147484281" r:id="rId18"/>
    <p:sldLayoutId id="2147484282" r:id="rId19"/>
    <p:sldLayoutId id="2147484283" r:id="rId20"/>
    <p:sldLayoutId id="2147484284" r:id="rId21"/>
    <p:sldLayoutId id="2147484285" r:id="rId22"/>
  </p:sldLayoutIdLst>
  <p:hf sldNum="0"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title"/>
          </p:nvPr>
        </p:nvSpPr>
        <p:spPr>
          <a:xfrm>
            <a:off x="902043" y="444843"/>
            <a:ext cx="6961527" cy="43001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4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Звіт </a:t>
            </a:r>
            <a:endParaRPr sz="342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342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FF"/>
                </a:highlight>
              </a:rPr>
              <a:t>директора комунального некомерційного підприємства “Литовезької амбулаторії загальної практики-сімейної медицини” Литовезької сільської ради за 2023рік</a:t>
            </a:r>
            <a:endParaRPr sz="342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8912">
        <p:cut/>
      </p:transition>
    </mc:Choice>
    <mc:Fallback xmlns="">
      <p:transition advTm="8912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61956820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192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88364704"/>
              </p:ext>
            </p:extLst>
          </p:nvPr>
        </p:nvGraphicFramePr>
        <p:xfrm>
          <a:off x="902042" y="234778"/>
          <a:ext cx="7846542" cy="479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440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5687672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0548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5297" y="444843"/>
            <a:ext cx="7337806" cy="1368519"/>
          </a:xfrm>
        </p:spPr>
        <p:txBody>
          <a:bodyPr>
            <a:noAutofit/>
          </a:bodyPr>
          <a:lstStyle/>
          <a:p>
            <a:r>
              <a:rPr lang="uk-UA" sz="1400" dirty="0"/>
              <a:t>Хочемо подякувати сільському голові та </a:t>
            </a:r>
            <a:r>
              <a:rPr lang="uk-UA" sz="1400" dirty="0" smtClean="0"/>
              <a:t>депутатському корпусу  </a:t>
            </a:r>
            <a:r>
              <a:rPr lang="uk-UA" sz="1400" dirty="0"/>
              <a:t>нашої громади за розуміння та виділення коштів з місцевого бюджету для  придбання необхідного сучасного діагностичного  обладнання, а саме гематологічний аналізатор, біохімічний аналізатор</a:t>
            </a: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400" dirty="0" smtClean="0"/>
              <a:t>, аналізатор для аналізу сечі, та електрокардіограф. Це дає змогу швидше та достовірніше встановити діагноз, а також вирішення питання подальшого лікування. 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236" y="1920875"/>
            <a:ext cx="1381065" cy="2481263"/>
          </a:xfrm>
        </p:spPr>
      </p:pic>
    </p:spTree>
    <p:extLst>
      <p:ext uri="{BB962C8B-B14F-4D97-AF65-F5344CB8AC3E}">
        <p14:creationId xmlns:p14="http://schemas.microsoft.com/office/powerpoint/2010/main" val="9164450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537004"/>
            <a:ext cx="3447535" cy="4036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497" y="538090"/>
            <a:ext cx="3620529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0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19150" y="568412"/>
            <a:ext cx="7348666" cy="5313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Робота лабораторного кабінету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1359242"/>
            <a:ext cx="7608157" cy="2594919"/>
          </a:xfrm>
        </p:spPr>
        <p:txBody>
          <a:bodyPr>
            <a:noAutofit/>
          </a:bodyPr>
          <a:lstStyle/>
          <a:p>
            <a:pPr marL="146050" indent="0">
              <a:buNone/>
            </a:pPr>
            <a:endParaRPr lang="uk-UA" dirty="0"/>
          </a:p>
          <a:p>
            <a:pPr marL="146050" indent="0">
              <a:buNone/>
            </a:pPr>
            <a:r>
              <a:rPr lang="uk-UA" dirty="0" smtClean="0"/>
              <a:t>За 2023 рік було </a:t>
            </a:r>
            <a:r>
              <a:rPr lang="uk-UA" dirty="0" smtClean="0"/>
              <a:t>проведено10746 обстежень, з них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Загальний аналіз крові-4805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Загальний аналіз сечі-5049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Біохімічний аналіз-495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dirty="0" smtClean="0"/>
              <a:t>Імунологічних -397 експрес-тестування (скринінг на ВІЛ-інфекцію та виявлення антитіл до гепатиту В та С).</a:t>
            </a:r>
          </a:p>
          <a:p>
            <a:pPr marL="14605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8854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325" y="469557"/>
            <a:ext cx="7344546" cy="1257300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В кабінеті функціональної діагностики проведено 292 електрокардіограм, в порівнянні з минулим роком на 80 електрокардіограм більше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31" y="1826201"/>
            <a:ext cx="4302737" cy="26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solidFill>
                  <a:srgbClr val="1155CC"/>
                </a:solidFill>
              </a:rPr>
              <a:t>     Благодійна допомога за </a:t>
            </a:r>
            <a:r>
              <a:rPr lang="uk" dirty="0" smtClean="0">
                <a:solidFill>
                  <a:srgbClr val="1155CC"/>
                </a:solidFill>
              </a:rPr>
              <a:t>2023 </a:t>
            </a:r>
            <a:r>
              <a:rPr lang="uk" dirty="0">
                <a:solidFill>
                  <a:srgbClr val="1155CC"/>
                </a:solidFill>
              </a:rPr>
              <a:t>рік </a:t>
            </a:r>
            <a:endParaRPr dirty="0">
              <a:solidFill>
                <a:srgbClr val="1155CC"/>
              </a:solidFill>
            </a:endParaRPr>
          </a:p>
        </p:txBody>
      </p:sp>
      <p:sp>
        <p:nvSpPr>
          <p:cNvPr id="183" name="Google Shape;183;p21"/>
          <p:cNvSpPr txBox="1">
            <a:spLocks noGrp="1"/>
          </p:cNvSpPr>
          <p:nvPr>
            <p:ph type="body" idx="1"/>
          </p:nvPr>
        </p:nvSpPr>
        <p:spPr>
          <a:xfrm>
            <a:off x="819150" y="1888177"/>
            <a:ext cx="3887005" cy="26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600" dirty="0" smtClean="0"/>
              <a:t>      З метою запобігання порушення в роботі «холодового ланцюга» в січні 2023року було надано організацією «ЮНІСЕФ» сертифікований холодильник, для зберігання вакцини, який є вкрай необхідним в даний час.</a:t>
            </a:r>
            <a:endParaRPr lang="uk-UA" sz="1600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518" y="608094"/>
            <a:ext cx="3045092" cy="36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531341"/>
            <a:ext cx="7505700" cy="147688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Рішенням сесії Волинської обласної ради нам було передано від КП «ВОЦЕМДМК»  автомобіль швидкої медичної допомоги. Даний автомобіль призначений для виїзду мобільної бригади на МПТБ з метою надання первинної медичної допомоги населенню, для проведення вакцинації від </a:t>
            </a:r>
            <a:r>
              <a:rPr lang="en-US" sz="1600" dirty="0" smtClean="0"/>
              <a:t>COVID-19 </a:t>
            </a:r>
            <a:r>
              <a:rPr lang="uk-UA" sz="1600" dirty="0" smtClean="0"/>
              <a:t>та рутинної вакцинації населення</a:t>
            </a:r>
            <a:r>
              <a:rPr lang="uk-UA" sz="1600" dirty="0"/>
              <a:t> </a:t>
            </a:r>
            <a:r>
              <a:rPr lang="uk-UA" sz="1600" dirty="0" smtClean="0"/>
              <a:t>та проведення функціональної діагностики та лабораторного обстеження.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2270782"/>
            <a:ext cx="7505700" cy="244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9" y="2018805"/>
            <a:ext cx="3076490" cy="2689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03" y="2018805"/>
            <a:ext cx="2912003" cy="26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7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іаграма 6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CED95C24-2730-40BF-A7F2-D345943C02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7848780"/>
              </p:ext>
            </p:extLst>
          </p:nvPr>
        </p:nvGraphicFramePr>
        <p:xfrm>
          <a:off x="648585" y="754912"/>
          <a:ext cx="8385877" cy="3583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036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1233425" y="845600"/>
            <a:ext cx="7091400" cy="6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           </a:t>
            </a:r>
            <a:r>
              <a:rPr lang="uk" b="1" i="1"/>
              <a:t> </a:t>
            </a:r>
            <a:endParaRPr b="1" i="1">
              <a:solidFill>
                <a:srgbClr val="1C4587"/>
              </a:solidFill>
            </a:endParaRPr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359025"/>
            <a:ext cx="7505700" cy="14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uk" sz="1600"/>
              <a:t>         </a:t>
            </a:r>
            <a:r>
              <a:rPr lang="uk" sz="1700" b="1"/>
              <a:t> КНП  “Литовезька амбулаторія загальної практики сімейної медицини “      Литовезької сільської ради створено рішенням Литовезької сільської ради    “18” листопада 2020 року №1/15</a:t>
            </a:r>
            <a:endParaRPr sz="1700" b="1"/>
          </a:p>
        </p:txBody>
      </p:sp>
      <p:pic>
        <p:nvPicPr>
          <p:cNvPr id="136" name="Google Shape;13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400" y="1320575"/>
            <a:ext cx="7301848" cy="352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/>
        </p:nvSpPr>
        <p:spPr>
          <a:xfrm>
            <a:off x="1076775" y="567550"/>
            <a:ext cx="7745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9">
        <p:fade/>
      </p:transition>
    </mc:Choice>
    <mc:Fallback xmlns="">
      <p:transition spd="med" advTm="28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3">
            <a:extLst>
              <a:ext uri="{FF2B5EF4-FFF2-40B4-BE49-F238E27FC236}">
                <a16:creationId xmlns="" xmlns:xdr="http://schemas.openxmlformats.org/drawingml/2006/spreadsheetDrawing" xmlns:a16="http://schemas.microsoft.com/office/drawing/2014/main" xmlns:lc="http://schemas.openxmlformats.org/drawingml/2006/lockedCanvas" id="{E48D0F78-B440-4473-8D88-6C4EE638E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80216"/>
              </p:ext>
            </p:extLst>
          </p:nvPr>
        </p:nvGraphicFramePr>
        <p:xfrm>
          <a:off x="506627" y="358346"/>
          <a:ext cx="8182472" cy="4567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0917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іаграма 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A13831FB-909E-4DA0-A0AB-3BA72C8F0E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0060263"/>
              </p:ext>
            </p:extLst>
          </p:nvPr>
        </p:nvGraphicFramePr>
        <p:xfrm>
          <a:off x="556054" y="444843"/>
          <a:ext cx="8118389" cy="4238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01421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454390860"/>
              </p:ext>
            </p:extLst>
          </p:nvPr>
        </p:nvGraphicFramePr>
        <p:xfrm>
          <a:off x="395417" y="395416"/>
          <a:ext cx="8316098" cy="439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642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87394" y="568412"/>
            <a:ext cx="6542923" cy="691978"/>
          </a:xfrm>
        </p:spPr>
        <p:txBody>
          <a:bodyPr>
            <a:normAutofit/>
          </a:bodyPr>
          <a:lstStyle/>
          <a:p>
            <a:r>
              <a:rPr lang="uk-UA" dirty="0" smtClean="0"/>
              <a:t>ВІК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87393" y="1260390"/>
            <a:ext cx="6542923" cy="3361037"/>
          </a:xfrm>
        </p:spPr>
        <p:txBody>
          <a:bodyPr>
            <a:normAutofit/>
          </a:bodyPr>
          <a:lstStyle/>
          <a:p>
            <a:pPr algn="l"/>
            <a:r>
              <a:rPr lang="uk-UA" dirty="0" smtClean="0"/>
              <a:t>З липня 2023 року  створено відділ інфекційного контролю , введено 0,75 ставки керівника відділу інфекційного контролю.</a:t>
            </a:r>
          </a:p>
          <a:p>
            <a:pPr algn="l"/>
            <a:r>
              <a:rPr lang="uk-UA" dirty="0" smtClean="0"/>
              <a:t>Керівником ВІК розроблені плани заходів щодо впровадження інфекційного контролю в закладі, створені необхідні </a:t>
            </a:r>
            <a:r>
              <a:rPr lang="uk-UA" dirty="0" err="1" smtClean="0"/>
              <a:t>СОПи</a:t>
            </a:r>
            <a:r>
              <a:rPr lang="uk-UA" dirty="0" smtClean="0"/>
              <a:t>, для покращення роботи медичних працівників.</a:t>
            </a:r>
          </a:p>
          <a:p>
            <a:pPr algn="l"/>
            <a:r>
              <a:rPr lang="uk-UA" dirty="0" smtClean="0"/>
              <a:t> План навчання медичних працівників.</a:t>
            </a:r>
          </a:p>
          <a:p>
            <a:pPr algn="l"/>
            <a:r>
              <a:rPr lang="uk-UA" dirty="0" smtClean="0"/>
              <a:t>Порядок здійснення епіднагляду в закладі.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7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228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5"/>
          <p:cNvSpPr txBox="1">
            <a:spLocks noGrp="1"/>
          </p:cNvSpPr>
          <p:nvPr>
            <p:ph type="title"/>
          </p:nvPr>
        </p:nvSpPr>
        <p:spPr>
          <a:xfrm>
            <a:off x="819150" y="5807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u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МИ ПРАГНЕМО:</a:t>
            </a:r>
            <a:endParaRPr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1"/>
          </p:nvPr>
        </p:nvSpPr>
        <p:spPr>
          <a:xfrm>
            <a:off x="819150" y="1535300"/>
            <a:ext cx="7505700" cy="29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uk" sz="1900" b="1"/>
              <a:t>Забезпечити кваліфіковану медичну допомогу всім жителям громади, а також навколишніх сіл,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uk" sz="1900" b="1"/>
              <a:t>Поліпшення якості життя наших пацієнтів, раннього виявлення різних хвороб та патологій ,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uk" sz="1900" b="1"/>
              <a:t>Забезпечення доступності та якості первинної медичної допомоги населенню,</a:t>
            </a:r>
            <a:endParaRPr sz="1900" b="1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uk" sz="1900" b="1"/>
              <a:t>Досягти своєї цілі, а це міцне  здоров’я та імунітет кожного нашого пацієнта.</a:t>
            </a:r>
            <a:endParaRPr sz="1900" b="1"/>
          </a:p>
        </p:txBody>
      </p:sp>
    </p:spTree>
  </p:cSld>
  <p:clrMapOvr>
    <a:masterClrMapping/>
  </p:clrMapOvr>
  <p:transition spd="slow" advTm="914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336309" cy="6975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Кількість декларацій </a:t>
            </a:r>
            <a:endParaRPr b="1" i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9" name="Google Shape;149;p16"/>
          <p:cNvSpPr txBox="1">
            <a:spLocks noGrp="1"/>
          </p:cNvSpPr>
          <p:nvPr>
            <p:ph type="body" idx="1"/>
          </p:nvPr>
        </p:nvSpPr>
        <p:spPr>
          <a:xfrm>
            <a:off x="819150" y="1543125"/>
            <a:ext cx="7505700" cy="28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900" dirty="0"/>
              <a:t> </a:t>
            </a:r>
            <a:r>
              <a:rPr lang="uk" sz="1900" b="1" i="1" dirty="0"/>
              <a:t> Станом на  31 грудня </a:t>
            </a:r>
            <a:r>
              <a:rPr lang="uk" sz="1900" b="1" i="1" dirty="0" smtClean="0"/>
              <a:t>2023 </a:t>
            </a:r>
            <a:r>
              <a:rPr lang="uk" sz="1900" b="1" i="1" dirty="0"/>
              <a:t>року задекларовано </a:t>
            </a:r>
            <a:r>
              <a:rPr lang="uk" sz="1900" b="1" i="1" dirty="0" smtClean="0"/>
              <a:t>2804 </a:t>
            </a:r>
            <a:r>
              <a:rPr lang="uk" sz="1900" b="1" i="1" dirty="0"/>
              <a:t>осіб, що становить </a:t>
            </a:r>
            <a:r>
              <a:rPr lang="uk" sz="1900" b="1" i="1" dirty="0" smtClean="0"/>
              <a:t>74,7%.       </a:t>
            </a:r>
            <a:r>
              <a:rPr lang="uk" sz="1900" b="1" i="1" dirty="0"/>
              <a:t>Серед задекларованих пацієнтів є також жителі інших  сіл та міст, а також жителі Львівської області, що становить 19,7% до задекларованих. </a:t>
            </a:r>
            <a:endParaRPr sz="1900" b="1" i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00" b="1" i="1" dirty="0"/>
              <a:t>Сімейними лікарями укладено декларацій:</a:t>
            </a:r>
            <a:endParaRPr sz="1900" b="1" i="1" dirty="0"/>
          </a:p>
          <a:p>
            <a:pPr marL="457200" lvl="0" indent="-349250" algn="l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uk" sz="1900" b="1" i="1" dirty="0"/>
              <a:t>Іванчук І.І</a:t>
            </a:r>
            <a:r>
              <a:rPr lang="uk" sz="1900" b="1" i="1" dirty="0" smtClean="0"/>
              <a:t>.-1383осіб</a:t>
            </a:r>
            <a:r>
              <a:rPr lang="uk" sz="1900" b="1" i="1" dirty="0"/>
              <a:t>,</a:t>
            </a:r>
            <a:endParaRPr sz="1900" b="1" i="1" dirty="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uk" sz="1900" b="1" i="1" dirty="0"/>
              <a:t>Тюхта М.Є.-</a:t>
            </a:r>
            <a:r>
              <a:rPr lang="uk" sz="1900" b="1" i="1" dirty="0" smtClean="0"/>
              <a:t>1135 </a:t>
            </a:r>
            <a:r>
              <a:rPr lang="uk" sz="1900" b="1" i="1" dirty="0"/>
              <a:t>осіб,</a:t>
            </a:r>
            <a:endParaRPr sz="1900" b="1" i="1" dirty="0"/>
          </a:p>
          <a:p>
            <a:pPr marL="457200" lvl="0" indent="-3492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uk" sz="1900" b="1" i="1" dirty="0"/>
              <a:t>Тихонюк С.М</a:t>
            </a:r>
            <a:r>
              <a:rPr lang="uk" sz="1900" b="1" i="1" dirty="0" smtClean="0"/>
              <a:t>.-285 </a:t>
            </a:r>
            <a:r>
              <a:rPr lang="uk" sz="1900" b="1" i="1" dirty="0"/>
              <a:t>осіб.</a:t>
            </a:r>
            <a:endParaRPr sz="1900" b="1" i="1" dirty="0"/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3418327802"/>
      </p:ext>
    </p:extLst>
  </p:cSld>
  <p:clrMapOvr>
    <a:masterClrMapping/>
  </p:clrMapOvr>
  <p:transition spd="slow" advTm="291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6361297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7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49" y="478263"/>
            <a:ext cx="7304205" cy="68327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В 2023 році в закладі було зареєстровано 23 дітей до 1року життя. </a:t>
            </a:r>
            <a:r>
              <a:rPr lang="uk-UA" sz="1600" dirty="0"/>
              <a:t>Ц</a:t>
            </a:r>
            <a:r>
              <a:rPr lang="uk-UA" sz="1600" dirty="0" smtClean="0"/>
              <a:t>е не тільки дітки з нашої громади, а й з сусідніх громад та Львівської області.</a:t>
            </a:r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1258625"/>
            <a:ext cx="3686100" cy="30757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060917"/>
            <a:ext cx="3467282" cy="3273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31" y="1060917"/>
            <a:ext cx="3333196" cy="327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0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319821"/>
            <a:ext cx="7505700" cy="58315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Вакцинація населення.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040" y="902970"/>
            <a:ext cx="4572000" cy="3337559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В пункті профілактичних щеплень проводяться   рутинні щеплення всім цільовим групам населення.</a:t>
            </a:r>
          </a:p>
          <a:p>
            <a:r>
              <a:rPr lang="uk-UA" sz="1400" dirty="0" smtClean="0"/>
              <a:t>Для дітей які </a:t>
            </a:r>
            <a:r>
              <a:rPr lang="uk-UA" sz="1400" dirty="0" err="1" smtClean="0"/>
              <a:t>щеплюються</a:t>
            </a:r>
            <a:r>
              <a:rPr lang="uk-UA" sz="1400" dirty="0" smtClean="0"/>
              <a:t> з порушенням Календаря щеплень складається індивідуальний план.</a:t>
            </a:r>
          </a:p>
          <a:p>
            <a:r>
              <a:rPr lang="uk-UA" sz="1400" dirty="0" smtClean="0"/>
              <a:t>Заклад 100% забезпечений всіма імунобіологічними препаратами, згідно плану та  поданих потреб на вакцину.</a:t>
            </a:r>
          </a:p>
          <a:p>
            <a:r>
              <a:rPr lang="uk-UA" sz="1400" dirty="0" smtClean="0"/>
              <a:t>Відсоток вакцинації дитячого населення в основному становив від 90 до 100 %</a:t>
            </a:r>
          </a:p>
          <a:p>
            <a:r>
              <a:rPr lang="uk-UA" sz="1400" dirty="0" smtClean="0"/>
              <a:t>Це є чудовим  показником для створення колективного імунітету серед дитячого та дорослого населення в закладах освіти та дошкільних закладах нашої громади, а також є профілактикою </a:t>
            </a:r>
            <a:r>
              <a:rPr lang="uk-UA" sz="1400" dirty="0" err="1" smtClean="0"/>
              <a:t>вакцинокерованих</a:t>
            </a:r>
            <a:r>
              <a:rPr lang="uk-UA" sz="1400" dirty="0" smtClean="0"/>
              <a:t> </a:t>
            </a:r>
            <a:r>
              <a:rPr lang="uk-UA" sz="1400" dirty="0" smtClean="0"/>
              <a:t>інфекцій серед усіх жителів.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6340" y="1040131"/>
            <a:ext cx="3686100" cy="1268730"/>
          </a:xfrm>
        </p:spPr>
        <p:txBody>
          <a:bodyPr>
            <a:normAutofit/>
          </a:bodyPr>
          <a:lstStyle/>
          <a:p>
            <a:r>
              <a:rPr lang="uk-UA" sz="1400" dirty="0" smtClean="0"/>
              <a:t>На даний час постійно є наявною вакцина проти </a:t>
            </a:r>
            <a:r>
              <a:rPr lang="en-US" sz="1400" dirty="0" smtClean="0"/>
              <a:t>COVID-19 COMIRNATY</a:t>
            </a:r>
            <a:r>
              <a:rPr lang="uk-UA" sz="1400" dirty="0" smtClean="0"/>
              <a:t>.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48" y="1970017"/>
            <a:ext cx="3653995" cy="261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278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700404571"/>
              </p:ext>
            </p:extLst>
          </p:nvPr>
        </p:nvGraphicFramePr>
        <p:xfrm>
          <a:off x="1276865" y="56446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166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20073917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88154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1548</TotalTime>
  <Words>592</Words>
  <Application>Microsoft Office PowerPoint</Application>
  <PresentationFormat>Экран (16:9)</PresentationFormat>
  <Paragraphs>62</Paragraphs>
  <Slides>24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  <vt:variant>
        <vt:lpstr>Произвольные показы</vt:lpstr>
      </vt:variant>
      <vt:variant>
        <vt:i4>1</vt:i4>
      </vt:variant>
    </vt:vector>
  </HeadingPairs>
  <TitlesOfParts>
    <vt:vector size="30" baseType="lpstr">
      <vt:lpstr>Garamond</vt:lpstr>
      <vt:lpstr>Wingdings</vt:lpstr>
      <vt:lpstr>Arial</vt:lpstr>
      <vt:lpstr>Calibri</vt:lpstr>
      <vt:lpstr>Натуральные материалы</vt:lpstr>
      <vt:lpstr>Звіт  директора комунального некомерційного підприємства “Литовезької амбулаторії загальної практики-сімейної медицини” Литовезької сільської ради за 2023рік</vt:lpstr>
      <vt:lpstr>            </vt:lpstr>
      <vt:lpstr>                       МИ ПРАГНЕМО:</vt:lpstr>
      <vt:lpstr>Кількість декларацій </vt:lpstr>
      <vt:lpstr>Презентация PowerPoint</vt:lpstr>
      <vt:lpstr>В 2023 році в закладі було зареєстровано 23 дітей до 1року життя. Це не тільки дітки з нашої громади, а й з сусідніх громад та Львівської області.</vt:lpstr>
      <vt:lpstr>Вакцинація населення.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Хочемо подякувати сільському голові та депутатському корпусу  нашої громади за розуміння та виділення коштів з місцевого бюджету для  придбання необхідного сучасного діагностичного  обладнання, а саме гематологічний аналізатор, біохімічний аналізатор , аналізатор для аналізу сечі, та електрокардіограф. Це дає змогу швидше та достовірніше встановити діагноз, а також вирішення питання подальшого лікування. </vt:lpstr>
      <vt:lpstr>Презентация PowerPoint</vt:lpstr>
      <vt:lpstr>Робота лабораторного кабінету</vt:lpstr>
      <vt:lpstr>В кабінеті функціональної діагностики проведено 292 електрокардіограм, в порівнянні з минулим роком на 80 електрокардіограм більше.</vt:lpstr>
      <vt:lpstr>     Благодійна допомога за 2023 рік </vt:lpstr>
      <vt:lpstr>Рішенням сесії Волинської обласної ради нам було передано від КП «ВОЦЕМДМК»  автомобіль швидкої медичної допомоги. Даний автомобіль призначений для виїзду мобільної бригади на МПТБ з метою надання первинної медичної допомоги населенню, для проведення вакцинації від COVID-19 та рутинної вакцинації населення та проведення функціональної діагностики та лабораторного обстеження.</vt:lpstr>
      <vt:lpstr>Презентация PowerPoint</vt:lpstr>
      <vt:lpstr>Презентация PowerPoint</vt:lpstr>
      <vt:lpstr>Презентация PowerPoint</vt:lpstr>
      <vt:lpstr>Презентация PowerPoint</vt:lpstr>
      <vt:lpstr>ВІК</vt:lpstr>
      <vt:lpstr>Дякую за увагу!</vt:lpstr>
      <vt:lpstr>Произвольный показ 1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 директора КНП “Литовезької АЗПСМ” Литовезької сільської ради за 2022 рік</dc:title>
  <dc:creator>Asus</dc:creator>
  <cp:lastModifiedBy>Учетная запись Майкрософт</cp:lastModifiedBy>
  <cp:revision>96</cp:revision>
  <cp:lastPrinted>2024-04-12T11:58:49Z</cp:lastPrinted>
  <dcterms:modified xsi:type="dcterms:W3CDTF">2024-04-16T08:29:59Z</dcterms:modified>
</cp:coreProperties>
</file>