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3" r:id="rId9"/>
    <p:sldId id="264" r:id="rId10"/>
    <p:sldId id="266" r:id="rId11"/>
  </p:sldIdLst>
  <p:sldSz cx="12192000" cy="6858000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0963B68-637F-4A16-B6A0-D53CCA2969E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A433EBD-F892-4334-84F4-6167172DCA7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7A77488-3C25-4370-A830-AA29E24C74D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4BC06F0-94B2-4586-9CF4-7403B8B6A17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DAEE26-FA93-4E83-A9AD-927E83C2ED0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B85BCD-099A-4434-BEC2-50620025ADB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6C1FB7-2676-4A11-902D-BB85D5B54D7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95156C-36E2-4223-8B71-4A6298FCAB2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B594DBA-E7B8-45C2-BC15-E4D728A1AFD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3DE943-81E0-405B-8967-13B4AD8A6EE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B0AAFF5-E7E1-4FB0-A3C5-DAD6D21B8D7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99CB854-F6FE-40C7-B930-77D73311DF7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Сьомий рівень структури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Сьомий рівень структури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Сьомий рівень структури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9CFD168-D3FA-483E-976C-3275311EC4E3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648692" y="2357344"/>
            <a:ext cx="8965635" cy="1344643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6000" b="0" strike="noStrike" spc="-1" dirty="0" smtClean="0">
                <a:solidFill>
                  <a:schemeClr val="dk1"/>
                </a:solidFill>
                <a:latin typeface="Arial"/>
              </a:rPr>
              <a:t/>
            </a:r>
            <a:br>
              <a:rPr lang="uk-UA" sz="6000" b="0" strike="noStrike" spc="-1" dirty="0" smtClean="0">
                <a:solidFill>
                  <a:schemeClr val="dk1"/>
                </a:solidFill>
                <a:latin typeface="Arial"/>
              </a:rPr>
            </a:br>
            <a:r>
              <a:rPr lang="uk-UA" sz="6000" spc="-1" dirty="0">
                <a:solidFill>
                  <a:schemeClr val="dk1"/>
                </a:solidFill>
                <a:latin typeface="Arial"/>
              </a:rPr>
              <a:t/>
            </a:r>
            <a:br>
              <a:rPr lang="uk-UA" sz="6000" spc="-1" dirty="0">
                <a:solidFill>
                  <a:schemeClr val="dk1"/>
                </a:solidFill>
                <a:latin typeface="Arial"/>
              </a:rPr>
            </a:br>
            <a:r>
              <a:rPr lang="uk-UA" sz="4000" b="1" strike="noStrike" spc="-1" dirty="0" err="1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Безбар’єрний</a:t>
            </a:r>
            <a:r>
              <a:rPr lang="uk-UA" sz="4000" b="1" strike="noStrike" spc="-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 маршрут</a:t>
            </a:r>
            <a:br>
              <a:rPr lang="uk-UA" sz="4000" b="1" strike="noStrike" spc="-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uk-UA" sz="4000" b="1" spc="-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Литовезької територіальної громади</a:t>
            </a:r>
            <a:endParaRPr lang="uk-UA" sz="4000" b="1" strike="noStrike" spc="-1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6" name="Рисунок 45"/>
          <p:cNvPicPr/>
          <p:nvPr/>
        </p:nvPicPr>
        <p:blipFill>
          <a:blip r:embed="rId2"/>
          <a:stretch/>
        </p:blipFill>
        <p:spPr>
          <a:xfrm>
            <a:off x="3072960" y="4227480"/>
            <a:ext cx="5933520" cy="2324160"/>
          </a:xfrm>
          <a:prstGeom prst="rect">
            <a:avLst/>
          </a:prstGeom>
          <a:ln w="0">
            <a:noFill/>
          </a:ln>
        </p:spPr>
      </p:pic>
      <p:pic>
        <p:nvPicPr>
          <p:cNvPr id="5" name="Image 1" descr="C:\Users\User\Desktop\райони\отг\дорожні карти\лого_литовезька ОТГ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429" y="284086"/>
            <a:ext cx="1534160" cy="1882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ОЧІКУВАНІ РЕЗУЛЬТАТИ</a:t>
            </a:r>
            <a:endParaRPr lang="uk-UA" sz="2400" b="1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4400"/>
          </a:xfrm>
        </p:spPr>
        <p:txBody>
          <a:bodyPr>
            <a:normAutofit fontScale="92500" lnSpcReduction="100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uk-UA" sz="34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3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altLang="uk-UA" sz="34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Реалізація </a:t>
            </a:r>
            <a:r>
              <a:rPr lang="uk-UA" altLang="uk-UA" sz="3400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вказаних </a:t>
            </a:r>
            <a:r>
              <a:rPr lang="uk-UA" altLang="uk-UA" sz="3400" dirty="0" err="1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безбар’єрних</a:t>
            </a:r>
            <a:r>
              <a:rPr lang="uk-UA" altLang="uk-UA" sz="3400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маршрутів, беручи до уваги їх розміщення в системі села, значно покращать, а в деяких випадках </a:t>
            </a:r>
            <a:r>
              <a:rPr lang="uk-UA" altLang="uk-UA" sz="3400" dirty="0" err="1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надасть</a:t>
            </a:r>
            <a:r>
              <a:rPr lang="uk-UA" altLang="uk-UA" sz="34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uk-UA" altLang="uk-UA" sz="3400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доступ до важливих громадських, соціальних та щоденно необхідних для життя мешканців села об’єктів.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uk-UA" sz="3400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3400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	Це дасть можливість чисельній кількості населення користуватись доступними послугами у сфері охорони здоров’я, освіти, громадського та соціального спрямування</a:t>
            </a:r>
            <a:r>
              <a:rPr lang="uk-UA" altLang="uk-UA" sz="3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/>
          </p:nvPr>
        </p:nvSpPr>
        <p:spPr>
          <a:xfrm>
            <a:off x="2680892" y="5578920"/>
            <a:ext cx="45719" cy="85320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/>
          </p:nvPr>
        </p:nvSpPr>
        <p:spPr>
          <a:xfrm flipH="1" flipV="1">
            <a:off x="11581919" y="591252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93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714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4000" b="1" strike="noStrike" spc="-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Актуальність (аналіз потреби)</a:t>
            </a:r>
            <a:endParaRPr lang="uk-UA" sz="4000" b="0" strike="noStrike" spc="-1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838080" y="1080000"/>
            <a:ext cx="10514880" cy="467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4722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uk-UA" sz="1900" b="1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</a:rPr>
              <a:t>Статистика </a:t>
            </a:r>
            <a:r>
              <a:rPr lang="uk-UA" sz="1900" b="1" strike="noStrike" spc="-1" dirty="0" err="1" smtClean="0">
                <a:solidFill>
                  <a:schemeClr val="dk1"/>
                </a:solidFill>
                <a:latin typeface="Monotype Corsiva" panose="03010101010201010101" pitchFamily="66" charset="0"/>
              </a:rPr>
              <a:t>маломобільних</a:t>
            </a:r>
            <a:r>
              <a:rPr lang="uk-UA" sz="1900" b="1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</a:rPr>
              <a:t> груп населення у Литовезькій ТГ.</a:t>
            </a: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uk-UA" sz="1900" b="1" spc="-1" dirty="0" smtClean="0">
                <a:solidFill>
                  <a:schemeClr val="dk1"/>
                </a:solidFill>
                <a:latin typeface="Monotype Corsiva" panose="03010101010201010101" pitchFamily="66" charset="0"/>
              </a:rPr>
              <a:t>Станом на 01 січня 2025 року осіб з інвалідністю - 20</a:t>
            </a:r>
            <a:endParaRPr lang="uk-UA" sz="1900" b="1" strike="noStrike" spc="-1" dirty="0" smtClean="0">
              <a:solidFill>
                <a:schemeClr val="dk1"/>
              </a:solidFill>
              <a:latin typeface="Monotype Corsiva" panose="03010101010201010101" pitchFamily="66" charset="0"/>
            </a:endParaRPr>
          </a:p>
          <a:p>
            <a:pPr indent="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uk-UA" sz="1900" b="1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</a:rPr>
              <a:t>Частка </a:t>
            </a:r>
            <a:r>
              <a:rPr lang="uk-UA" sz="1900" b="1" strike="noStrike" spc="-1" dirty="0" err="1">
                <a:solidFill>
                  <a:schemeClr val="dk1"/>
                </a:solidFill>
                <a:latin typeface="Monotype Corsiva" panose="03010101010201010101" pitchFamily="66" charset="0"/>
              </a:rPr>
              <a:t>маломобільних</a:t>
            </a:r>
            <a:r>
              <a:rPr lang="uk-UA" sz="1900" b="1" strike="noStrike" spc="-1" dirty="0">
                <a:solidFill>
                  <a:schemeClr val="dk1"/>
                </a:solidFill>
                <a:latin typeface="Monotype Corsiva" panose="03010101010201010101" pitchFamily="66" charset="0"/>
              </a:rPr>
              <a:t> груп населення у</a:t>
            </a:r>
            <a:r>
              <a:rPr lang="uk-UA" sz="1900" b="1" strike="noStrike" spc="-1" dirty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</a:t>
            </a:r>
            <a:r>
              <a:rPr lang="uk-UA" sz="1900" b="1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селі Литовеж </a:t>
            </a:r>
            <a:r>
              <a:rPr lang="uk-UA" sz="1900" b="1" strike="noStrike" spc="-1" dirty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становить </a:t>
            </a:r>
            <a:r>
              <a:rPr lang="uk-UA" sz="1900" b="1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0,6% </a:t>
            </a:r>
            <a:r>
              <a:rPr lang="uk-UA" sz="1900" b="1" strike="noStrike" spc="-1" dirty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від загальної кількості зареєстрованих осіб</a:t>
            </a:r>
            <a:endParaRPr lang="uk-UA" sz="1900" b="0" strike="noStrike" spc="-1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uk-UA" sz="1900" b="1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Точки </a:t>
            </a:r>
            <a:r>
              <a:rPr lang="uk-UA" sz="1900" b="1" strike="noStrike" spc="-1" dirty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тяжіння (об’єкти, якій найчастіше відвідують) </a:t>
            </a:r>
            <a:r>
              <a:rPr lang="uk-UA" sz="1900" b="1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у </a:t>
            </a:r>
            <a:r>
              <a:rPr lang="uk-UA" sz="1900" b="1" strike="noStrike" spc="-1" dirty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населеному </a:t>
            </a:r>
            <a:r>
              <a:rPr lang="uk-UA" sz="1900" b="1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пункті, </a:t>
            </a:r>
            <a:r>
              <a:rPr lang="uk-UA" sz="1900" b="1" strike="noStrike" spc="-1" dirty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і де вони знаходяться</a:t>
            </a:r>
            <a:r>
              <a:rPr lang="uk-UA" sz="1900" b="1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:</a:t>
            </a:r>
            <a:endParaRPr lang="en-US" sz="1900" b="1" strike="noStrike" spc="-1" dirty="0" smtClean="0">
              <a:solidFill>
                <a:schemeClr val="dk1"/>
              </a:solidFill>
              <a:latin typeface="Monotype Corsiva" panose="03010101010201010101" pitchFamily="66" charset="0"/>
              <a:ea typeface="Microsoft YaHe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uk-UA" sz="1900" b="0" strike="noStrike" spc="-1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marL="285750" indent="-28575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uk-UA" sz="1600" b="0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Центр надання адміністративних послуг Литовезької сільської ради  </a:t>
            </a:r>
            <a:r>
              <a:rPr lang="uk-UA" sz="1600" b="0" strike="noStrike" spc="-1" dirty="0" err="1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Дія.ЦЕНТР</a:t>
            </a:r>
            <a:r>
              <a:rPr lang="uk-UA" sz="1600" b="0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( </a:t>
            </a:r>
            <a:r>
              <a:rPr lang="uk-UA" sz="1600" b="0" strike="noStrike" spc="-1" dirty="0" err="1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вул.Володимира</a:t>
            </a:r>
            <a:r>
              <a:rPr lang="uk-UA" sz="1600" b="0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</a:t>
            </a:r>
            <a:r>
              <a:rPr lang="uk-UA" sz="1600" b="0" strike="noStrike" spc="-1" dirty="0" err="1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Якобчука</a:t>
            </a:r>
            <a:r>
              <a:rPr lang="uk-UA" sz="1600" b="0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, 11 б, </a:t>
            </a:r>
            <a:r>
              <a:rPr lang="ru-RU" sz="1600" spc="-1" dirty="0" err="1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с.Литовеж</a:t>
            </a:r>
            <a:r>
              <a:rPr lang="ru-RU" sz="1600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</a:t>
            </a:r>
            <a:r>
              <a:rPr lang="uk-UA" sz="1600" b="0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Володимирського району Волинської області)</a:t>
            </a:r>
          </a:p>
          <a:p>
            <a:pPr marL="285750" indent="-28575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uk-UA" sz="1600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</a:t>
            </a:r>
            <a:r>
              <a:rPr lang="uk-UA" sz="1600" b="0" strike="noStrike" spc="-1" dirty="0" err="1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Литовезький</a:t>
            </a:r>
            <a:r>
              <a:rPr lang="uk-UA" sz="1600" b="0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ліцей імені Володимира </a:t>
            </a:r>
            <a:r>
              <a:rPr lang="uk-UA" sz="1600" b="0" strike="noStrike" spc="-1" dirty="0" err="1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Якобчука</a:t>
            </a:r>
            <a:r>
              <a:rPr lang="uk-UA" sz="1600" b="0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( вул.Незалежності,1, </a:t>
            </a:r>
            <a:r>
              <a:rPr lang="uk-UA" sz="1600" b="0" strike="noStrike" spc="-1" dirty="0" err="1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с.Литовеж</a:t>
            </a:r>
            <a:r>
              <a:rPr lang="uk-UA" sz="1600" b="0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Володимирського району Волинської області)</a:t>
            </a:r>
          </a:p>
          <a:p>
            <a:pPr marL="285750" indent="-285750">
              <a:spcBef>
                <a:spcPts val="1417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uk-UA" sz="1600" b="0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Аптечний пункт </a:t>
            </a:r>
            <a:r>
              <a:rPr lang="ru-RU" sz="1600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</a:t>
            </a:r>
            <a:r>
              <a:rPr lang="ru-RU" sz="1600" spc="-1" dirty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«3І</a:t>
            </a:r>
            <a:r>
              <a:rPr lang="ru-RU" sz="1600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» (</a:t>
            </a:r>
            <a:r>
              <a:rPr lang="ru-RU" sz="1600" spc="-1" dirty="0" err="1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вул.Володимира</a:t>
            </a:r>
            <a:r>
              <a:rPr lang="ru-RU" sz="1600" spc="-1" dirty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</a:t>
            </a:r>
            <a:r>
              <a:rPr lang="ru-RU" sz="1600" spc="-1" dirty="0" err="1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Якобчука</a:t>
            </a:r>
            <a:r>
              <a:rPr lang="ru-RU" sz="1600" spc="-1" dirty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, 11, </a:t>
            </a:r>
            <a:r>
              <a:rPr lang="ru-RU" sz="1600" spc="-1" dirty="0" err="1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с.Литовеж</a:t>
            </a:r>
            <a:r>
              <a:rPr lang="ru-RU" sz="1600" spc="-1" dirty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</a:t>
            </a:r>
            <a:r>
              <a:rPr lang="ru-RU" sz="1600" spc="-1" dirty="0" err="1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Володимирського</a:t>
            </a:r>
            <a:r>
              <a:rPr lang="ru-RU" sz="1600" spc="-1" dirty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району </a:t>
            </a:r>
            <a:r>
              <a:rPr lang="ru-RU" sz="1600" spc="-1" dirty="0" err="1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Волинської</a:t>
            </a:r>
            <a:r>
              <a:rPr lang="ru-RU" sz="1600" spc="-1" dirty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</a:t>
            </a:r>
            <a:r>
              <a:rPr lang="ru-RU" sz="1600" spc="-1" dirty="0" err="1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області</a:t>
            </a:r>
            <a:r>
              <a:rPr lang="ru-RU" sz="1600" spc="-1" dirty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) </a:t>
            </a:r>
            <a:endParaRPr lang="ru-RU" sz="1600" spc="-1" dirty="0" smtClean="0">
              <a:solidFill>
                <a:schemeClr val="dk1"/>
              </a:solidFill>
              <a:latin typeface="Monotype Corsiva" panose="03010101010201010101" pitchFamily="66" charset="0"/>
              <a:ea typeface="Microsoft YaHei"/>
            </a:endParaRPr>
          </a:p>
          <a:p>
            <a:pPr marL="285750" indent="-285750">
              <a:spcBef>
                <a:spcPts val="1417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uk-UA" sz="1600" b="0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КНП «Литовезька АЗПСМ» ( </a:t>
            </a:r>
            <a:r>
              <a:rPr lang="uk-UA" sz="1600" b="0" strike="noStrike" spc="-1" dirty="0" err="1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вул.Лесі</a:t>
            </a:r>
            <a:r>
              <a:rPr lang="uk-UA" sz="1600" b="0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Українки, 23, </a:t>
            </a:r>
            <a:r>
              <a:rPr lang="uk-UA" sz="1600" b="0" strike="noStrike" spc="-1" dirty="0" err="1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с.Литовеж</a:t>
            </a:r>
            <a:r>
              <a:rPr lang="uk-UA" sz="1600" b="0" strike="noStrike" spc="-1" dirty="0" smtClean="0">
                <a:solidFill>
                  <a:schemeClr val="dk1"/>
                </a:solidFill>
                <a:latin typeface="Monotype Corsiva" panose="03010101010201010101" pitchFamily="66" charset="0"/>
                <a:ea typeface="Microsoft YaHei"/>
              </a:rPr>
              <a:t> Володимирського району Волинської області)</a:t>
            </a:r>
          </a:p>
          <a:p>
            <a:pPr>
              <a:lnSpc>
                <a:spcPct val="9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uk-UA" sz="1600" b="0" strike="noStrike" spc="-1" dirty="0" smtClean="0">
                <a:solidFill>
                  <a:schemeClr val="dk1"/>
                </a:solidFill>
                <a:latin typeface="Arial"/>
                <a:ea typeface="Microsoft YaHei"/>
              </a:rPr>
              <a:t> </a:t>
            </a: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uk-UA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 flipV="1">
            <a:off x="3444536" y="602491"/>
            <a:ext cx="3852908" cy="239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221040"/>
            <a:ext cx="10514880" cy="894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4000" b="1" strike="noStrike" spc="-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Створення </a:t>
            </a:r>
            <a:r>
              <a:rPr lang="uk-UA" sz="4000" b="1" strike="noStrike" spc="-1" dirty="0" err="1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безбар’єрного</a:t>
            </a:r>
            <a:r>
              <a:rPr lang="uk-UA" sz="4000" b="1" strike="noStrike" spc="-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 маршруту</a:t>
            </a:r>
            <a:endParaRPr lang="uk-UA" sz="4000" b="0" strike="noStrike" spc="-1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080000"/>
            <a:ext cx="10980000" cy="522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200" b="1" strike="noStrike" spc="-1" dirty="0">
                <a:solidFill>
                  <a:schemeClr val="dk1"/>
                </a:solidFill>
                <a:latin typeface="Arial"/>
              </a:rPr>
              <a:t>Описова частина маршруту:</a:t>
            </a:r>
            <a:endParaRPr lang="uk-UA" sz="22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spcBef>
                <a:spcPts val="1001"/>
              </a:spcBef>
              <a:tabLst>
                <a:tab pos="0" algn="l"/>
              </a:tabLst>
            </a:pPr>
            <a:r>
              <a:rPr lang="uk-UA" sz="2000" spc="-1" dirty="0" smtClean="0">
                <a:solidFill>
                  <a:schemeClr val="dk1"/>
                </a:solidFill>
                <a:ea typeface="Microsoft YaHei"/>
              </a:rPr>
              <a:t>1.Центр </a:t>
            </a:r>
            <a:r>
              <a:rPr lang="uk-UA" sz="2000" spc="-1" dirty="0">
                <a:solidFill>
                  <a:schemeClr val="dk1"/>
                </a:solidFill>
                <a:ea typeface="Microsoft YaHei"/>
              </a:rPr>
              <a:t>надання адміністративних послуг Литовезької сільської ради </a:t>
            </a:r>
            <a:r>
              <a:rPr lang="uk-UA" sz="2000" spc="-1" dirty="0" err="1" smtClean="0">
                <a:solidFill>
                  <a:schemeClr val="dk1"/>
                </a:solidFill>
                <a:ea typeface="Microsoft YaHei"/>
              </a:rPr>
              <a:t>Дія.Центр</a:t>
            </a:r>
            <a:endParaRPr lang="uk-UA" sz="2000" spc="-1" dirty="0" smtClean="0">
              <a:solidFill>
                <a:schemeClr val="dk1"/>
              </a:solidFill>
              <a:ea typeface="Microsoft YaHei"/>
            </a:endParaRPr>
          </a:p>
          <a:p>
            <a:pPr algn="just">
              <a:spcBef>
                <a:spcPts val="1001"/>
              </a:spcBef>
              <a:tabLst>
                <a:tab pos="0" algn="l"/>
              </a:tabLst>
            </a:pPr>
            <a:r>
              <a:rPr lang="uk-UA" sz="2000" spc="-1" dirty="0" smtClean="0">
                <a:solidFill>
                  <a:schemeClr val="dk1"/>
                </a:solidFill>
                <a:ea typeface="Microsoft YaHei"/>
              </a:rPr>
              <a:t>(</a:t>
            </a:r>
            <a:r>
              <a:rPr lang="uk-UA" sz="2000" spc="-1" dirty="0" err="1" smtClean="0">
                <a:solidFill>
                  <a:schemeClr val="dk1"/>
                </a:solidFill>
                <a:ea typeface="Microsoft YaHei"/>
              </a:rPr>
              <a:t>вул.Володимира</a:t>
            </a:r>
            <a:r>
              <a:rPr lang="uk-UA" sz="2000" spc="-1" dirty="0" smtClean="0">
                <a:solidFill>
                  <a:schemeClr val="dk1"/>
                </a:solidFill>
                <a:ea typeface="Microsoft YaHei"/>
              </a:rPr>
              <a:t> </a:t>
            </a:r>
            <a:r>
              <a:rPr lang="uk-UA" sz="2000" spc="-1" dirty="0" err="1">
                <a:solidFill>
                  <a:schemeClr val="dk1"/>
                </a:solidFill>
                <a:ea typeface="Microsoft YaHei"/>
              </a:rPr>
              <a:t>Якобчука</a:t>
            </a:r>
            <a:r>
              <a:rPr lang="uk-UA" sz="2000" spc="-1" dirty="0">
                <a:solidFill>
                  <a:schemeClr val="dk1"/>
                </a:solidFill>
                <a:ea typeface="Microsoft YaHei"/>
              </a:rPr>
              <a:t>, </a:t>
            </a:r>
            <a:r>
              <a:rPr lang="uk-UA" sz="2000" spc="-1" dirty="0" smtClean="0">
                <a:solidFill>
                  <a:schemeClr val="dk1"/>
                </a:solidFill>
                <a:ea typeface="Microsoft YaHei"/>
              </a:rPr>
              <a:t>11б, </a:t>
            </a:r>
            <a:r>
              <a:rPr lang="uk-UA" sz="2000" spc="-1" dirty="0" err="1" smtClean="0">
                <a:solidFill>
                  <a:schemeClr val="dk1"/>
                </a:solidFill>
                <a:ea typeface="Microsoft YaHei"/>
              </a:rPr>
              <a:t>с.Литовеж</a:t>
            </a:r>
            <a:r>
              <a:rPr lang="uk-UA" sz="2000" spc="-1" dirty="0" smtClean="0">
                <a:solidFill>
                  <a:schemeClr val="dk1"/>
                </a:solidFill>
                <a:ea typeface="Microsoft YaHei"/>
              </a:rPr>
              <a:t> </a:t>
            </a:r>
            <a:r>
              <a:rPr lang="uk-UA" sz="2000" spc="-1" dirty="0">
                <a:solidFill>
                  <a:schemeClr val="dk1"/>
                </a:solidFill>
                <a:ea typeface="Microsoft YaHei"/>
              </a:rPr>
              <a:t>Володимирського району Волинської області</a:t>
            </a:r>
            <a:r>
              <a:rPr lang="uk-UA" sz="2000" spc="-1" dirty="0" smtClean="0">
                <a:solidFill>
                  <a:schemeClr val="dk1"/>
                </a:solidFill>
                <a:ea typeface="Microsoft YaHei"/>
              </a:rPr>
              <a:t>) – </a:t>
            </a:r>
            <a:r>
              <a:rPr lang="uk-UA" sz="2000" spc="-1" dirty="0" err="1" smtClean="0">
                <a:solidFill>
                  <a:schemeClr val="dk1"/>
                </a:solidFill>
                <a:ea typeface="Microsoft YaHei"/>
              </a:rPr>
              <a:t>безбар</a:t>
            </a:r>
            <a:r>
              <a:rPr lang="en-US" sz="2000" spc="-1" dirty="0" smtClean="0">
                <a:solidFill>
                  <a:schemeClr val="dk1"/>
                </a:solidFill>
                <a:ea typeface="Microsoft YaHei"/>
              </a:rPr>
              <a:t>`</a:t>
            </a:r>
            <a:r>
              <a:rPr lang="uk-UA" sz="2000" spc="-1" dirty="0" err="1" smtClean="0">
                <a:solidFill>
                  <a:schemeClr val="dk1"/>
                </a:solidFill>
                <a:ea typeface="Microsoft YaHei"/>
              </a:rPr>
              <a:t>єрний</a:t>
            </a:r>
            <a:endParaRPr lang="uk-UA" sz="2000" spc="-1" dirty="0" smtClean="0">
              <a:solidFill>
                <a:schemeClr val="dk1"/>
              </a:solidFill>
              <a:ea typeface="Microsoft YaHei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uk-UA" sz="2400" spc="-1" dirty="0">
              <a:solidFill>
                <a:schemeClr val="dk1"/>
              </a:solidFill>
              <a:ea typeface="Microsoft YaHe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2200" b="1" strike="noStrike" spc="-1" dirty="0" smtClean="0">
              <a:solidFill>
                <a:schemeClr val="dk1"/>
              </a:solidFill>
              <a:latin typeface="Arial"/>
              <a:ea typeface="Microsoft YaHe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2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0" strike="noStrike" spc="-1" dirty="0">
                <a:solidFill>
                  <a:schemeClr val="dk1"/>
                </a:solidFill>
                <a:latin typeface="Arial"/>
              </a:rPr>
              <a:t>  </a:t>
            </a: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0" strike="noStrike" spc="-1" dirty="0" smtClean="0">
                <a:solidFill>
                  <a:schemeClr val="dk1"/>
                </a:solidFill>
                <a:latin typeface="Arial"/>
              </a:rPr>
              <a:t> </a:t>
            </a: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7546" y="3337913"/>
            <a:ext cx="3160454" cy="21663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7241" y="3377865"/>
            <a:ext cx="3160456" cy="2086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4678" y="3417813"/>
            <a:ext cx="3160454" cy="20065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2580" y="3190972"/>
            <a:ext cx="3160456" cy="2460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72" y="1103150"/>
            <a:ext cx="5139113" cy="3662899"/>
          </a:xfrm>
        </p:spPr>
      </p:pic>
      <p:sp>
        <p:nvSpPr>
          <p:cNvPr id="5" name="Объект 4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4269" y="1115468"/>
            <a:ext cx="5139116" cy="3638264"/>
          </a:xfrm>
        </p:spPr>
      </p:pic>
    </p:spTree>
    <p:extLst>
      <p:ext uri="{BB962C8B-B14F-4D97-AF65-F5344CB8AC3E}">
        <p14:creationId xmlns:p14="http://schemas.microsoft.com/office/powerpoint/2010/main" val="41280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/>
          </p:nvPr>
        </p:nvSpPr>
        <p:spPr>
          <a:xfrm>
            <a:off x="656640" y="540000"/>
            <a:ext cx="10980000" cy="558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uk-UA" sz="2200" spc="-1" dirty="0">
                <a:solidFill>
                  <a:schemeClr val="dk1"/>
                </a:solidFill>
                <a:latin typeface="Arial"/>
              </a:rPr>
              <a:t>2</a:t>
            </a:r>
            <a:r>
              <a:rPr lang="uk-UA" sz="2200" strike="noStrike" spc="-1" dirty="0" smtClean="0">
                <a:solidFill>
                  <a:schemeClr val="dk1"/>
                </a:solidFill>
                <a:latin typeface="Arial"/>
              </a:rPr>
              <a:t>. </a:t>
            </a:r>
            <a:r>
              <a:rPr lang="uk-UA" sz="2400" spc="-1" dirty="0" err="1" smtClean="0">
                <a:solidFill>
                  <a:schemeClr val="dk1"/>
                </a:solidFill>
                <a:ea typeface="Microsoft YaHei"/>
              </a:rPr>
              <a:t>Литовезький</a:t>
            </a:r>
            <a:r>
              <a:rPr lang="uk-UA" sz="2400" spc="-1" dirty="0" smtClean="0">
                <a:solidFill>
                  <a:schemeClr val="dk1"/>
                </a:solidFill>
                <a:ea typeface="Microsoft YaHei"/>
              </a:rPr>
              <a:t> ліцей імені Володимира </a:t>
            </a:r>
            <a:r>
              <a:rPr lang="uk-UA" sz="2400" spc="-1" dirty="0" err="1" smtClean="0">
                <a:solidFill>
                  <a:schemeClr val="dk1"/>
                </a:solidFill>
                <a:ea typeface="Microsoft YaHei"/>
              </a:rPr>
              <a:t>Якобчука</a:t>
            </a:r>
            <a:r>
              <a:rPr lang="uk-UA" sz="2400" spc="-1" dirty="0" smtClean="0">
                <a:solidFill>
                  <a:schemeClr val="dk1"/>
                </a:solidFill>
                <a:ea typeface="Microsoft YaHei"/>
              </a:rPr>
              <a:t> 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uk-UA" sz="2400" spc="-1" dirty="0" smtClean="0">
                <a:solidFill>
                  <a:schemeClr val="dk1"/>
                </a:solidFill>
                <a:ea typeface="Microsoft YaHei"/>
              </a:rPr>
              <a:t>(вул.Незалежності,1, </a:t>
            </a:r>
            <a:r>
              <a:rPr lang="uk-UA" sz="2400" spc="-1" dirty="0" err="1" smtClean="0">
                <a:solidFill>
                  <a:schemeClr val="dk1"/>
                </a:solidFill>
                <a:ea typeface="Microsoft YaHei"/>
              </a:rPr>
              <a:t>с.Литовеж</a:t>
            </a:r>
            <a:r>
              <a:rPr lang="uk-UA" sz="2400" spc="-1" dirty="0" smtClean="0">
                <a:solidFill>
                  <a:schemeClr val="dk1"/>
                </a:solidFill>
                <a:ea typeface="Microsoft YaHei"/>
              </a:rPr>
              <a:t> Володимирського району Волинської області) </a:t>
            </a:r>
            <a:r>
              <a:rPr lang="uk-UA" sz="2200" strike="noStrike" spc="-1" dirty="0" smtClean="0">
                <a:solidFill>
                  <a:schemeClr val="dk1"/>
                </a:solidFill>
                <a:latin typeface="Arial"/>
              </a:rPr>
              <a:t>— частково </a:t>
            </a:r>
            <a:r>
              <a:rPr lang="uk-UA" sz="2200" strike="noStrike" spc="-1" dirty="0" err="1" smtClean="0">
                <a:solidFill>
                  <a:schemeClr val="dk1"/>
                </a:solidFill>
                <a:latin typeface="Arial"/>
              </a:rPr>
              <a:t>безбар'єрний</a:t>
            </a:r>
            <a:endParaRPr lang="uk-UA" sz="2200" strike="noStrike" spc="-1" dirty="0" smtClean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0" strike="noStrike" spc="-1" dirty="0" smtClean="0">
                <a:solidFill>
                  <a:schemeClr val="dk1"/>
                </a:solidFill>
                <a:latin typeface="Arial"/>
              </a:rPr>
              <a:t>  </a:t>
            </a: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0" strike="noStrike" spc="-1" dirty="0">
                <a:solidFill>
                  <a:schemeClr val="dk1"/>
                </a:solidFill>
                <a:latin typeface="Arial"/>
              </a:rPr>
              <a:t> </a:t>
            </a: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862" y="2609819"/>
            <a:ext cx="4652145" cy="34891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1078" y="2632012"/>
            <a:ext cx="4829700" cy="3622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/>
          </p:nvPr>
        </p:nvSpPr>
        <p:spPr>
          <a:xfrm>
            <a:off x="540000" y="540000"/>
            <a:ext cx="10980000" cy="558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spc="-1" dirty="0">
                <a:solidFill>
                  <a:schemeClr val="dk1"/>
                </a:solidFill>
                <a:latin typeface="Arial"/>
              </a:rPr>
              <a:t>3</a:t>
            </a:r>
            <a:r>
              <a:rPr lang="uk-UA" sz="2400" strike="noStrike" spc="-1" dirty="0" smtClean="0">
                <a:solidFill>
                  <a:schemeClr val="dk1"/>
                </a:solidFill>
                <a:latin typeface="Arial"/>
              </a:rPr>
              <a:t>.  Аптечний пункт «3І» (</a:t>
            </a:r>
            <a:r>
              <a:rPr lang="uk-UA" sz="2400" strike="noStrike" spc="-1" dirty="0" err="1" smtClean="0">
                <a:solidFill>
                  <a:schemeClr val="dk1"/>
                </a:solidFill>
                <a:latin typeface="Arial"/>
              </a:rPr>
              <a:t>вул.Володимира</a:t>
            </a:r>
            <a:r>
              <a:rPr lang="uk-UA" sz="2400" strike="noStrike" spc="-1" dirty="0" smtClean="0">
                <a:solidFill>
                  <a:schemeClr val="dk1"/>
                </a:solidFill>
                <a:latin typeface="Arial"/>
              </a:rPr>
              <a:t> </a:t>
            </a:r>
            <a:r>
              <a:rPr lang="uk-UA" sz="2400" strike="noStrike" spc="-1" dirty="0" err="1" smtClean="0">
                <a:solidFill>
                  <a:schemeClr val="dk1"/>
                </a:solidFill>
                <a:latin typeface="Arial"/>
              </a:rPr>
              <a:t>Якобчука</a:t>
            </a:r>
            <a:r>
              <a:rPr lang="uk-UA" sz="2400" strike="noStrike" spc="-1" dirty="0" smtClean="0">
                <a:solidFill>
                  <a:schemeClr val="dk1"/>
                </a:solidFill>
                <a:latin typeface="Arial"/>
              </a:rPr>
              <a:t>, 11, </a:t>
            </a:r>
            <a:r>
              <a:rPr lang="uk-UA" sz="2400" strike="noStrike" spc="-1" dirty="0" err="1" smtClean="0">
                <a:solidFill>
                  <a:schemeClr val="dk1"/>
                </a:solidFill>
                <a:latin typeface="Arial"/>
              </a:rPr>
              <a:t>с.Литовеж</a:t>
            </a:r>
            <a:r>
              <a:rPr lang="uk-UA" sz="2400" strike="noStrike" spc="-1" dirty="0" smtClean="0">
                <a:solidFill>
                  <a:schemeClr val="dk1"/>
                </a:solidFill>
                <a:latin typeface="Arial"/>
              </a:rPr>
              <a:t> Володимирського району Волинської області) — </a:t>
            </a:r>
            <a:r>
              <a:rPr lang="uk-UA" sz="2400" strike="noStrike" spc="-1" dirty="0" err="1" smtClean="0">
                <a:solidFill>
                  <a:schemeClr val="dk1"/>
                </a:solidFill>
                <a:latin typeface="Arial"/>
              </a:rPr>
              <a:t>безбар'єрний</a:t>
            </a:r>
            <a:endParaRPr lang="uk-UA" sz="240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0" strike="noStrike" spc="-1" dirty="0">
                <a:solidFill>
                  <a:schemeClr val="dk1"/>
                </a:solidFill>
                <a:latin typeface="Arial"/>
              </a:rPr>
              <a:t>  </a:t>
            </a: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0" strike="noStrike" spc="-1" dirty="0">
                <a:solidFill>
                  <a:schemeClr val="dk1"/>
                </a:solidFill>
                <a:latin typeface="Arial"/>
              </a:rPr>
              <a:t> </a:t>
            </a: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3739" y="1813790"/>
            <a:ext cx="5409707" cy="43768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76" y="1297374"/>
            <a:ext cx="4687409" cy="5409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/>
          </p:nvPr>
        </p:nvSpPr>
        <p:spPr>
          <a:xfrm>
            <a:off x="540000" y="540000"/>
            <a:ext cx="10980000" cy="558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spcBef>
                <a:spcPts val="1417"/>
              </a:spcBef>
            </a:pPr>
            <a:r>
              <a:rPr lang="uk-UA" sz="2400" spc="-1" dirty="0">
                <a:solidFill>
                  <a:schemeClr val="dk1"/>
                </a:solidFill>
              </a:rPr>
              <a:t>4</a:t>
            </a:r>
            <a:r>
              <a:rPr lang="uk-UA" sz="2400" strike="noStrike" spc="-1" dirty="0" smtClean="0">
                <a:solidFill>
                  <a:schemeClr val="dk1"/>
                </a:solidFill>
              </a:rPr>
              <a:t>. </a:t>
            </a:r>
            <a:r>
              <a:rPr lang="uk-UA" sz="2400" spc="-1" dirty="0">
                <a:solidFill>
                  <a:schemeClr val="dk1"/>
                </a:solidFill>
                <a:ea typeface="Microsoft YaHei"/>
              </a:rPr>
              <a:t>КНП </a:t>
            </a:r>
            <a:r>
              <a:rPr lang="uk-UA" sz="2400" spc="-1" dirty="0" smtClean="0">
                <a:solidFill>
                  <a:schemeClr val="dk1"/>
                </a:solidFill>
                <a:ea typeface="Microsoft YaHei"/>
              </a:rPr>
              <a:t>«Литовезька </a:t>
            </a:r>
            <a:r>
              <a:rPr lang="uk-UA" sz="2400" spc="-1" dirty="0">
                <a:solidFill>
                  <a:schemeClr val="dk1"/>
                </a:solidFill>
                <a:ea typeface="Microsoft YaHei"/>
              </a:rPr>
              <a:t>АЗПСМ» </a:t>
            </a:r>
            <a:r>
              <a:rPr lang="uk-UA" sz="2400" spc="-1" dirty="0" smtClean="0">
                <a:solidFill>
                  <a:schemeClr val="dk1"/>
                </a:solidFill>
                <a:ea typeface="Microsoft YaHei"/>
              </a:rPr>
              <a:t>(</a:t>
            </a:r>
            <a:r>
              <a:rPr lang="uk-UA" sz="2400" spc="-1" dirty="0" err="1" smtClean="0">
                <a:solidFill>
                  <a:schemeClr val="dk1"/>
                </a:solidFill>
                <a:ea typeface="Microsoft YaHei"/>
              </a:rPr>
              <a:t>вул.Лесі</a:t>
            </a:r>
            <a:r>
              <a:rPr lang="uk-UA" sz="2400" spc="-1" dirty="0" smtClean="0">
                <a:solidFill>
                  <a:schemeClr val="dk1"/>
                </a:solidFill>
                <a:ea typeface="Microsoft YaHei"/>
              </a:rPr>
              <a:t> </a:t>
            </a:r>
            <a:r>
              <a:rPr lang="uk-UA" sz="2400" spc="-1" dirty="0">
                <a:solidFill>
                  <a:schemeClr val="dk1"/>
                </a:solidFill>
                <a:ea typeface="Microsoft YaHei"/>
              </a:rPr>
              <a:t>Українки, </a:t>
            </a:r>
            <a:r>
              <a:rPr lang="uk-UA" sz="2400" spc="-1" dirty="0" smtClean="0">
                <a:solidFill>
                  <a:schemeClr val="dk1"/>
                </a:solidFill>
                <a:ea typeface="Microsoft YaHei"/>
              </a:rPr>
              <a:t>23, </a:t>
            </a:r>
            <a:r>
              <a:rPr lang="uk-UA" sz="2400" spc="-1" dirty="0" err="1" smtClean="0">
                <a:solidFill>
                  <a:schemeClr val="dk1"/>
                </a:solidFill>
                <a:ea typeface="Microsoft YaHei"/>
              </a:rPr>
              <a:t>с.Литовеж</a:t>
            </a:r>
            <a:r>
              <a:rPr lang="uk-UA" sz="2400" spc="-1" dirty="0" smtClean="0">
                <a:solidFill>
                  <a:schemeClr val="dk1"/>
                </a:solidFill>
                <a:ea typeface="Microsoft YaHei"/>
              </a:rPr>
              <a:t>  </a:t>
            </a:r>
            <a:r>
              <a:rPr lang="uk-UA" sz="2400" spc="-1" dirty="0">
                <a:solidFill>
                  <a:schemeClr val="dk1"/>
                </a:solidFill>
                <a:ea typeface="Microsoft YaHei"/>
              </a:rPr>
              <a:t>Володимирського району Волинської області)</a:t>
            </a:r>
            <a:r>
              <a:rPr lang="uk-UA" sz="2400" b="1" strike="noStrike" spc="-1" dirty="0" smtClean="0">
                <a:solidFill>
                  <a:schemeClr val="dk1"/>
                </a:solidFill>
              </a:rPr>
              <a:t> </a:t>
            </a:r>
            <a:r>
              <a:rPr lang="uk-UA" sz="2400" strike="noStrike" spc="-1" dirty="0" smtClean="0">
                <a:solidFill>
                  <a:schemeClr val="dk1"/>
                </a:solidFill>
              </a:rPr>
              <a:t>- </a:t>
            </a:r>
            <a:r>
              <a:rPr lang="uk-UA" sz="2400" strike="noStrike" spc="-1" dirty="0" err="1" smtClean="0">
                <a:solidFill>
                  <a:schemeClr val="dk1"/>
                </a:solidFill>
              </a:rPr>
              <a:t>безбар'єрна</a:t>
            </a:r>
            <a:endParaRPr lang="uk-UA" sz="2400" strike="noStrike" spc="-1" dirty="0">
              <a:solidFill>
                <a:srgbClr val="000000"/>
              </a:solidFill>
            </a:endParaRPr>
          </a:p>
          <a:p>
            <a:pPr indent="0">
              <a:spcBef>
                <a:spcPts val="1417"/>
              </a:spcBef>
              <a:buNone/>
            </a:pP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1417"/>
              </a:spcBef>
              <a:buNone/>
            </a:pP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1417"/>
              </a:spcBef>
              <a:buNone/>
            </a:pP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0" strike="noStrike" spc="-1" dirty="0">
                <a:solidFill>
                  <a:schemeClr val="dk1"/>
                </a:solidFill>
                <a:latin typeface="Arial"/>
              </a:rPr>
              <a:t>  </a:t>
            </a: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0" strike="noStrike" spc="-1" dirty="0">
                <a:solidFill>
                  <a:schemeClr val="dk1"/>
                </a:solidFill>
                <a:latin typeface="Arial"/>
              </a:rPr>
              <a:t> </a:t>
            </a: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32" y="2970136"/>
            <a:ext cx="4372252" cy="32791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0118" y="3140676"/>
            <a:ext cx="4372254" cy="2938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3" y="2423604"/>
            <a:ext cx="3938726" cy="4372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0000"/>
            <a:ext cx="10514880" cy="1074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2800" b="1" strike="noStrike" spc="-1" dirty="0">
                <a:solidFill>
                  <a:schemeClr val="dk1"/>
                </a:solidFill>
                <a:latin typeface="Arial"/>
              </a:rPr>
              <a:t>Схема </a:t>
            </a:r>
            <a:r>
              <a:rPr lang="uk-UA" sz="2800" b="1" strike="noStrike" spc="-1" dirty="0" err="1">
                <a:solidFill>
                  <a:schemeClr val="dk1"/>
                </a:solidFill>
                <a:latin typeface="Arial"/>
              </a:rPr>
              <a:t>безбар’єрного</a:t>
            </a:r>
            <a:r>
              <a:rPr lang="uk-UA" sz="2800" b="1" strike="noStrike" spc="-1" dirty="0">
                <a:solidFill>
                  <a:schemeClr val="dk1"/>
                </a:solidFill>
                <a:latin typeface="Arial"/>
              </a:rPr>
              <a:t> маршруту в </a:t>
            </a:r>
            <a:r>
              <a:rPr lang="uk-UA" sz="2800" b="1" strike="noStrike" spc="-1" dirty="0" smtClean="0">
                <a:solidFill>
                  <a:schemeClr val="dk1"/>
                </a:solidFill>
                <a:latin typeface="Arial"/>
              </a:rPr>
              <a:t>селі Литовеж:</a:t>
            </a:r>
            <a:endParaRPr lang="uk-UA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Прямокутник 2"/>
          <p:cNvSpPr/>
          <p:nvPr/>
        </p:nvSpPr>
        <p:spPr>
          <a:xfrm>
            <a:off x="838080" y="1492200"/>
            <a:ext cx="8677080" cy="5497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80" y="1066826"/>
            <a:ext cx="8020242" cy="535131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402948" y="3068236"/>
            <a:ext cx="188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LID4096" sz="1800">
                <a:solidFill>
                  <a:srgbClr val="004C00"/>
                </a:solidFill>
              </a:rPr>
              <a:t>Умовні позначки</a:t>
            </a:r>
            <a:endParaRPr lang="uk-UA" altLang="LID4096" sz="1800">
              <a:solidFill>
                <a:srgbClr val="004C00"/>
              </a:solidFill>
            </a:endParaRPr>
          </a:p>
        </p:txBody>
      </p:sp>
      <p:graphicFrame>
        <p:nvGraphicFramePr>
          <p:cNvPr id="7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511553"/>
              </p:ext>
            </p:extLst>
          </p:nvPr>
        </p:nvGraphicFramePr>
        <p:xfrm>
          <a:off x="9402948" y="3818231"/>
          <a:ext cx="3235325" cy="823594"/>
        </p:xfrm>
        <a:graphic>
          <a:graphicData uri="http://schemas.openxmlformats.org/drawingml/2006/table">
            <a:tbl>
              <a:tblPr/>
              <a:tblGrid>
                <a:gridCol w="26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93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UA" sz="1800">
                          <a:effectLst/>
                        </a:rPr>
                        <a:t> </a:t>
                      </a:r>
                    </a:p>
                  </a:txBody>
                  <a:tcPr marL="68403" marR="684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бар’єрні</a:t>
                      </a:r>
                      <a:endParaRPr lang="uk-UA" sz="1800">
                        <a:effectLst/>
                      </a:endParaRPr>
                    </a:p>
                  </a:txBody>
                  <a:tcPr marL="68403" marR="684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UA" sz="1800">
                          <a:effectLst/>
                        </a:rPr>
                        <a:t> </a:t>
                      </a:r>
                    </a:p>
                  </a:txBody>
                  <a:tcPr marL="68403" marR="684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частково бар’єрні</a:t>
                      </a:r>
                      <a:endParaRPr lang="uk-UA" sz="1800">
                        <a:effectLst/>
                      </a:endParaRPr>
                    </a:p>
                  </a:txBody>
                  <a:tcPr marL="68403" marR="684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UA" sz="1800">
                          <a:effectLst/>
                        </a:rPr>
                        <a:t> </a:t>
                      </a:r>
                    </a:p>
                  </a:txBody>
                  <a:tcPr marL="68403" marR="684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Безбар’єрні</a:t>
                      </a:r>
                      <a:endParaRPr lang="uk-UA" sz="1800" dirty="0">
                        <a:effectLst/>
                      </a:endParaRPr>
                    </a:p>
                  </a:txBody>
                  <a:tcPr marL="68403" marR="684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902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3600" b="1" strike="noStrike" spc="-1" dirty="0">
                <a:solidFill>
                  <a:schemeClr val="dk1"/>
                </a:solidFill>
                <a:latin typeface="Monotype Corsiva" panose="03010101010201010101" pitchFamily="66" charset="0"/>
              </a:rPr>
              <a:t>Заходи з облаштування </a:t>
            </a:r>
            <a:r>
              <a:rPr lang="uk-UA" sz="3600" b="1" strike="noStrike" spc="-1" dirty="0" err="1">
                <a:solidFill>
                  <a:schemeClr val="dk1"/>
                </a:solidFill>
                <a:latin typeface="Monotype Corsiva" panose="03010101010201010101" pitchFamily="66" charset="0"/>
              </a:rPr>
              <a:t>безбар'єрного</a:t>
            </a:r>
            <a:r>
              <a:rPr lang="uk-UA" sz="3600" b="1" strike="noStrike" spc="-1" dirty="0">
                <a:solidFill>
                  <a:schemeClr val="dk1"/>
                </a:solidFill>
                <a:latin typeface="Monotype Corsiva" panose="03010101010201010101" pitchFamily="66" charset="0"/>
              </a:rPr>
              <a:t> маршруту</a:t>
            </a:r>
            <a:r>
              <a:rPr sz="3600" dirty="0">
                <a:latin typeface="Monotype Corsiva" panose="03010101010201010101" pitchFamily="66" charset="0"/>
              </a:rPr>
              <a:t/>
            </a:r>
            <a:br>
              <a:rPr sz="3600" dirty="0">
                <a:latin typeface="Monotype Corsiva" panose="03010101010201010101" pitchFamily="66" charset="0"/>
              </a:rPr>
            </a:br>
            <a:r>
              <a:rPr sz="2800" dirty="0">
                <a:latin typeface="Monotype Corsiva" panose="03010101010201010101" pitchFamily="66" charset="0"/>
              </a:rPr>
              <a:t/>
            </a:r>
            <a:br>
              <a:rPr sz="2800" dirty="0">
                <a:latin typeface="Monotype Corsiva" panose="03010101010201010101" pitchFamily="66" charset="0"/>
              </a:rPr>
            </a:br>
            <a:endParaRPr lang="uk-UA" sz="2800" b="0" strike="noStrike" spc="-1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35360" y="1273320"/>
            <a:ext cx="6884640" cy="34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uk-UA" sz="2400" b="0" strike="noStrike" spc="-1" dirty="0">
                <a:solidFill>
                  <a:srgbClr val="000000"/>
                </a:solidFill>
                <a:latin typeface="Monotype Corsiva" panose="03010101010201010101" pitchFamily="66" charset="0"/>
              </a:rPr>
              <a:t>Забезпечення доступності для </a:t>
            </a:r>
            <a:r>
              <a:rPr lang="uk-UA" sz="2400" b="0" strike="noStrike" spc="-1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маломобільних</a:t>
            </a:r>
            <a:r>
              <a:rPr lang="uk-UA" sz="2400" b="0" strike="noStrike" spc="-1" dirty="0">
                <a:solidFill>
                  <a:srgbClr val="000000"/>
                </a:solidFill>
                <a:latin typeface="Monotype Corsiva" panose="03010101010201010101" pitchFamily="66" charset="0"/>
              </a:rPr>
              <a:t> груп населення</a:t>
            </a:r>
            <a:r>
              <a:rPr lang="uk-UA" sz="1800" b="0" strike="noStrike" spc="-1" dirty="0">
                <a:solidFill>
                  <a:srgbClr val="000000"/>
                </a:solidFill>
                <a:latin typeface="Arial"/>
              </a:rPr>
              <a:t>:</a:t>
            </a:r>
          </a:p>
        </p:txBody>
      </p:sp>
      <p:graphicFrame>
        <p:nvGraphicFramePr>
          <p:cNvPr id="74" name="Таблица 73"/>
          <p:cNvGraphicFramePr/>
          <p:nvPr>
            <p:extLst>
              <p:ext uri="{D42A27DB-BD31-4B8C-83A1-F6EECF244321}">
                <p14:modId xmlns:p14="http://schemas.microsoft.com/office/powerpoint/2010/main" val="2904556693"/>
              </p:ext>
            </p:extLst>
          </p:nvPr>
        </p:nvGraphicFramePr>
        <p:xfrm>
          <a:off x="1548000" y="2414160"/>
          <a:ext cx="9000000" cy="3021840"/>
        </p:xfrm>
        <a:graphic>
          <a:graphicData uri="http://schemas.openxmlformats.org/drawingml/2006/table">
            <a:tbl>
              <a:tblPr/>
              <a:tblGrid>
                <a:gridCol w="224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3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1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до шляхів руху від </a:t>
                      </a:r>
                    </a:p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місць прибуття до </a:t>
                      </a:r>
                    </a:p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входів у будівлю</a:t>
                      </a:r>
                    </a:p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шляхом </a:t>
                      </a:r>
                    </a:p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облаштування </a:t>
                      </a:r>
                    </a:p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пішохідних доріжок, </a:t>
                      </a:r>
                    </a:p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сходів, пандусів, </a:t>
                      </a:r>
                    </a:p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хвірток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до елементів вхідної </a:t>
                      </a:r>
                    </a:p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групи до будівлі </a:t>
                      </a:r>
                    </a:p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шляхом </a:t>
                      </a:r>
                    </a:p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облаштування </a:t>
                      </a:r>
                    </a:p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ганків, сходів, </a:t>
                      </a:r>
                    </a:p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пандусів, вхідних</a:t>
                      </a:r>
                    </a:p>
                    <a:p>
                      <a:pPr algn="ctr"/>
                      <a:r>
                        <a:rPr lang="uk-UA" sz="2000" b="0" strike="noStrike" spc="-1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дверей, тамбурів</a:t>
                      </a:r>
                    </a:p>
                    <a:p>
                      <a:endParaRPr lang="uk-UA" sz="2000" b="0" strike="noStrike" spc="-1">
                        <a:solidFill>
                          <a:schemeClr val="bg2">
                            <a:lumMod val="25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до шляхів руху </a:t>
                      </a:r>
                    </a:p>
                    <a:p>
                      <a:pPr algn="ctr"/>
                      <a:r>
                        <a:rPr lang="uk-UA" sz="2000" b="0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всередині будівлі: </a:t>
                      </a:r>
                    </a:p>
                    <a:p>
                      <a:pPr algn="ctr"/>
                      <a:r>
                        <a:rPr lang="uk-UA" sz="2000" b="0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горизонтальних та </a:t>
                      </a:r>
                    </a:p>
                    <a:p>
                      <a:pPr algn="ctr"/>
                      <a:r>
                        <a:rPr lang="uk-UA" sz="2000" b="0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вертикальних шляхом </a:t>
                      </a:r>
                    </a:p>
                    <a:p>
                      <a:pPr algn="ctr"/>
                      <a:r>
                        <a:rPr lang="uk-UA" sz="2000" b="0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пристосування </a:t>
                      </a:r>
                    </a:p>
                    <a:p>
                      <a:pPr algn="ctr"/>
                      <a:r>
                        <a:rPr lang="uk-UA" sz="2000" b="0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вестибюлів, коридорів, </a:t>
                      </a:r>
                    </a:p>
                    <a:p>
                      <a:pPr algn="ctr"/>
                      <a:r>
                        <a:rPr lang="uk-UA" sz="2000" b="0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сходів, ліфтів, </a:t>
                      </a:r>
                    </a:p>
                    <a:p>
                      <a:pPr algn="ctr"/>
                      <a:r>
                        <a:rPr lang="uk-UA" sz="2000" b="0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внутрішніх дверей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до евакуаційних </a:t>
                      </a:r>
                    </a:p>
                    <a:p>
                      <a:pPr algn="ctr"/>
                      <a:r>
                        <a:rPr lang="uk-UA" sz="2000" b="0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шляхів руху; </a:t>
                      </a:r>
                    </a:p>
                    <a:p>
                      <a:pPr algn="ctr"/>
                      <a:r>
                        <a:rPr lang="uk-UA" sz="2000" b="0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укриття (за </a:t>
                      </a:r>
                    </a:p>
                    <a:p>
                      <a:pPr algn="ctr"/>
                      <a:r>
                        <a:rPr lang="uk-UA" sz="2000" b="0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otype Corsiva" panose="03010101010201010101" pitchFamily="66" charset="0"/>
                        </a:rPr>
                        <a:t>наявності у будівлі)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327</Words>
  <Application>Microsoft Office PowerPoint</Application>
  <PresentationFormat>Широкоэкранный</PresentationFormat>
  <Paragraphs>86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Microsoft YaHei</vt:lpstr>
      <vt:lpstr>Arial</vt:lpstr>
      <vt:lpstr>Calibri</vt:lpstr>
      <vt:lpstr>Monotype Corsiva</vt:lpstr>
      <vt:lpstr>Symbol</vt:lpstr>
      <vt:lpstr>Times New Roman</vt:lpstr>
      <vt:lpstr>Wingdings</vt:lpstr>
      <vt:lpstr>Тема Office</vt:lpstr>
      <vt:lpstr>  Безбар’єрний маршрут Литовезької територіальної громади</vt:lpstr>
      <vt:lpstr>Актуальність (аналіз потреби)</vt:lpstr>
      <vt:lpstr>Створення безбар’єрного маршруту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безбар’єрного маршруту в селі Литовеж:</vt:lpstr>
      <vt:lpstr>Заходи з облаштування безбар'єрного маршруту  </vt:lpstr>
      <vt:lpstr>ОЧІКУВАНІ РЕЗУЛЬТАТИ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Безбар’єрний маршрут</dc:title>
  <dc:subject/>
  <dc:creator>Негода Мирослава Сергіївна</dc:creator>
  <dc:description/>
  <cp:lastModifiedBy>User</cp:lastModifiedBy>
  <cp:revision>96</cp:revision>
  <cp:lastPrinted>2024-10-14T08:46:29Z</cp:lastPrinted>
  <dcterms:created xsi:type="dcterms:W3CDTF">2024-10-11T13:14:51Z</dcterms:created>
  <dcterms:modified xsi:type="dcterms:W3CDTF">2025-02-11T12:55:05Z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0x0101003551B3B37084E84E85E7B17230035AA5</vt:lpwstr>
  </property>
  <property fmtid="{D5CDD505-2E9C-101B-9397-08002B2CF9AE}" pid="3" name="PresentationFormat">
    <vt:lpwstr>Широкий екран</vt:lpwstr>
  </property>
  <property fmtid="{D5CDD505-2E9C-101B-9397-08002B2CF9AE}" pid="4" name="Slides">
    <vt:i4>10</vt:i4>
  </property>
</Properties>
</file>