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やんちゃポップ" charset="1" panose="00000500000000000000"/>
      <p:regular r:id="rId16"/>
    </p:embeddedFont>
    <p:embeddedFont>
      <p:font typeface="Sniglet" charset="1" panose="04070505030100020000"/>
      <p:regular r:id="rId17"/>
    </p:embeddedFont>
    <p:embeddedFont>
      <p:font typeface="Martel Sans Bold" charset="1" panose="00000800000000000000"/>
      <p:regular r:id="rId18"/>
    </p:embeddedFont>
    <p:embeddedFont>
      <p:font typeface="Times New Roman Bold" charset="1" panose="02030802070405020303"/>
      <p:regular r:id="rId19"/>
    </p:embeddedFont>
    <p:embeddedFont>
      <p:font typeface="Times New Roman" charset="1" panose="02030502070405020303"/>
      <p:regular r:id="rId20"/>
    </p:embeddedFont>
    <p:embeddedFont>
      <p:font typeface="Times New Roman Italics" charset="1" panose="02030502070405090303"/>
      <p:regular r:id="rId21"/>
    </p:embeddedFont>
    <p:embeddedFont>
      <p:font typeface="Century Gothic Paneuropean Italics" charset="1" panose="020B0502020202090204"/>
      <p:regular r:id="rId22"/>
    </p:embeddedFont>
    <p:embeddedFont>
      <p:font typeface="Times New Roman Bold Italics" charset="1" panose="0203080207040509030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218143">
            <a:off x="1697171" y="8032618"/>
            <a:ext cx="2235161" cy="2970314"/>
          </a:xfrm>
          <a:custGeom>
            <a:avLst/>
            <a:gdLst/>
            <a:ahLst/>
            <a:cxnLst/>
            <a:rect r="r" b="b" t="t" l="l"/>
            <a:pathLst>
              <a:path h="2970314" w="2235161">
                <a:moveTo>
                  <a:pt x="0" y="0"/>
                </a:moveTo>
                <a:lnTo>
                  <a:pt x="2235161" y="0"/>
                </a:lnTo>
                <a:lnTo>
                  <a:pt x="2235161" y="2970314"/>
                </a:lnTo>
                <a:lnTo>
                  <a:pt x="0" y="2970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1466" y="7887699"/>
            <a:ext cx="6890597" cy="6925515"/>
          </a:xfrm>
          <a:custGeom>
            <a:avLst/>
            <a:gdLst/>
            <a:ahLst/>
            <a:cxnLst/>
            <a:rect r="r" b="b" t="t" l="l"/>
            <a:pathLst>
              <a:path h="6925515" w="6890597">
                <a:moveTo>
                  <a:pt x="0" y="0"/>
                </a:moveTo>
                <a:lnTo>
                  <a:pt x="6890597" y="0"/>
                </a:lnTo>
                <a:lnTo>
                  <a:pt x="6890597" y="6925515"/>
                </a:lnTo>
                <a:lnTo>
                  <a:pt x="0" y="692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20126" y="3610216"/>
            <a:ext cx="15647748" cy="16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31"/>
              </a:lnSpc>
            </a:pPr>
            <a:r>
              <a:rPr lang="en-US" sz="10599">
                <a:solidFill>
                  <a:srgbClr val="254CA2"/>
                </a:solidFill>
                <a:latin typeface="やんちゃポップ"/>
                <a:ea typeface="やんちゃポップ"/>
                <a:cs typeface="やんちゃポップ"/>
                <a:sym typeface="やんちゃポップ"/>
              </a:rPr>
              <a:t>ШКОЛА НЯНЬ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21925" y="5378052"/>
            <a:ext cx="15844150" cy="2292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4199" spc="8">
                <a:solidFill>
                  <a:srgbClr val="1E2DBE"/>
                </a:solidFill>
                <a:latin typeface="Sniglet"/>
                <a:ea typeface="Sniglet"/>
                <a:cs typeface="Sniglet"/>
                <a:sym typeface="Sniglet"/>
              </a:rPr>
              <a:t>Пілот програми </a:t>
            </a:r>
            <a:r>
              <a:rPr lang="en-US" sz="4199" spc="8">
                <a:solidFill>
                  <a:srgbClr val="1E2DBE"/>
                </a:solidFill>
                <a:latin typeface="Sniglet"/>
                <a:ea typeface="Sniglet"/>
                <a:cs typeface="Sniglet"/>
                <a:sym typeface="Sniglet"/>
              </a:rPr>
              <a:t>перепідготовки робітників з подальшим присвоєнням часткової професійної кваліфікації:</a:t>
            </a:r>
          </a:p>
          <a:p>
            <a:pPr algn="ctr">
              <a:lnSpc>
                <a:spcPts val="4535"/>
              </a:lnSpc>
            </a:pPr>
            <a:r>
              <a:rPr lang="en-US" sz="4199" spc="9">
                <a:solidFill>
                  <a:srgbClr val="1E2DBE"/>
                </a:solidFill>
                <a:latin typeface="Sniglet"/>
                <a:ea typeface="Sniglet"/>
                <a:cs typeface="Sniglet"/>
                <a:sym typeface="Sniglet"/>
              </a:rPr>
              <a:t>“Няня з піклування та догляду за дітьми віку немовляти та раннього віку”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702453" y="7219996"/>
            <a:ext cx="629412" cy="716722"/>
          </a:xfrm>
          <a:custGeom>
            <a:avLst/>
            <a:gdLst/>
            <a:ahLst/>
            <a:cxnLst/>
            <a:rect r="r" b="b" t="t" l="l"/>
            <a:pathLst>
              <a:path h="716722" w="629412">
                <a:moveTo>
                  <a:pt x="0" y="0"/>
                </a:moveTo>
                <a:lnTo>
                  <a:pt x="629411" y="0"/>
                </a:lnTo>
                <a:lnTo>
                  <a:pt x="629411" y="716722"/>
                </a:lnTo>
                <a:lnTo>
                  <a:pt x="0" y="71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202420">
            <a:off x="12112638" y="8899939"/>
            <a:ext cx="629412" cy="716722"/>
          </a:xfrm>
          <a:custGeom>
            <a:avLst/>
            <a:gdLst/>
            <a:ahLst/>
            <a:cxnLst/>
            <a:rect r="r" b="b" t="t" l="l"/>
            <a:pathLst>
              <a:path h="716722" w="629412">
                <a:moveTo>
                  <a:pt x="0" y="0"/>
                </a:moveTo>
                <a:lnTo>
                  <a:pt x="629412" y="0"/>
                </a:lnTo>
                <a:lnTo>
                  <a:pt x="629412" y="716722"/>
                </a:lnTo>
                <a:lnTo>
                  <a:pt x="0" y="71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-687481" y="4983095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01952" r="0" b="-565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-687481" y="7882531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01952" r="0" b="-565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-687481" y="-882453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301952" r="0" b="-565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-658906" y="2016983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3"/>
                </a:lnTo>
                <a:lnTo>
                  <a:pt x="0" y="1814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301952" r="0" b="-565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641369" y="503582"/>
            <a:ext cx="5186354" cy="1050237"/>
          </a:xfrm>
          <a:custGeom>
            <a:avLst/>
            <a:gdLst/>
            <a:ahLst/>
            <a:cxnLst/>
            <a:rect r="r" b="b" t="t" l="l"/>
            <a:pathLst>
              <a:path h="1050237" w="5186354">
                <a:moveTo>
                  <a:pt x="0" y="0"/>
                </a:moveTo>
                <a:lnTo>
                  <a:pt x="5186354" y="0"/>
                </a:lnTo>
                <a:lnTo>
                  <a:pt x="5186354" y="1050236"/>
                </a:lnTo>
                <a:lnTo>
                  <a:pt x="0" y="10502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846352" y="384262"/>
            <a:ext cx="4580992" cy="1207879"/>
          </a:xfrm>
          <a:custGeom>
            <a:avLst/>
            <a:gdLst/>
            <a:ahLst/>
            <a:cxnLst/>
            <a:rect r="r" b="b" t="t" l="l"/>
            <a:pathLst>
              <a:path h="1207879" w="4580992">
                <a:moveTo>
                  <a:pt x="0" y="0"/>
                </a:moveTo>
                <a:lnTo>
                  <a:pt x="4580992" y="0"/>
                </a:lnTo>
                <a:lnTo>
                  <a:pt x="4580992" y="1207879"/>
                </a:lnTo>
                <a:lnTo>
                  <a:pt x="0" y="1207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31223" y="415847"/>
            <a:ext cx="3342460" cy="1144709"/>
          </a:xfrm>
          <a:custGeom>
            <a:avLst/>
            <a:gdLst/>
            <a:ahLst/>
            <a:cxnLst/>
            <a:rect r="r" b="b" t="t" l="l"/>
            <a:pathLst>
              <a:path h="1144709" w="3342460">
                <a:moveTo>
                  <a:pt x="0" y="0"/>
                </a:moveTo>
                <a:lnTo>
                  <a:pt x="3342459" y="0"/>
                </a:lnTo>
                <a:lnTo>
                  <a:pt x="3342459" y="1144709"/>
                </a:lnTo>
                <a:lnTo>
                  <a:pt x="0" y="11447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2C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53748" y="4622167"/>
            <a:ext cx="15805552" cy="1181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1"/>
              </a:lnSpc>
            </a:pPr>
            <a:r>
              <a:rPr lang="en-US" sz="8334">
                <a:solidFill>
                  <a:srgbClr val="FDC74F"/>
                </a:solidFill>
                <a:latin typeface="やんちゃポップ"/>
                <a:ea typeface="やんちゃポップ"/>
                <a:cs typeface="やんちゃポップ"/>
                <a:sym typeface="やんちゃポップ"/>
              </a:rPr>
              <a:t>ДЯКУЮ за УВАГУ!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400000">
            <a:off x="-542592" y="7930156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0" b="-565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-542592" y="-1035924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0" b="-565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542592" y="1863512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0" b="-565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-542592" y="4896298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0" b="-565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15150" y="3531489"/>
            <a:ext cx="15844150" cy="1612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1"/>
              </a:lnSpc>
            </a:pPr>
            <a:r>
              <a:rPr lang="en-US" sz="3899" spc="9">
                <a:solidFill>
                  <a:srgbClr val="1D2CBD"/>
                </a:solidFill>
                <a:latin typeface="Sniglet"/>
                <a:ea typeface="Sniglet"/>
                <a:cs typeface="Sniglet"/>
                <a:sym typeface="Sniglet"/>
              </a:rPr>
              <a:t>Реалізується в рамках проєкту Міжнародної організації праці «Забезпечення участі жінок у ринку праці через розширення послуг із догляду за дітьми та дошкільної освіти в Україні»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37796" y="1028700"/>
            <a:ext cx="2921504" cy="1000542"/>
          </a:xfrm>
          <a:custGeom>
            <a:avLst/>
            <a:gdLst/>
            <a:ahLst/>
            <a:cxnLst/>
            <a:rect r="r" b="b" t="t" l="l"/>
            <a:pathLst>
              <a:path h="1000542" w="2921504">
                <a:moveTo>
                  <a:pt x="0" y="0"/>
                </a:moveTo>
                <a:lnTo>
                  <a:pt x="2921504" y="0"/>
                </a:lnTo>
                <a:lnTo>
                  <a:pt x="2921504" y="1000542"/>
                </a:lnTo>
                <a:lnTo>
                  <a:pt x="0" y="1000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565148" y="5542229"/>
            <a:ext cx="6650937" cy="4744771"/>
          </a:xfrm>
          <a:custGeom>
            <a:avLst/>
            <a:gdLst/>
            <a:ahLst/>
            <a:cxnLst/>
            <a:rect r="r" b="b" t="t" l="l"/>
            <a:pathLst>
              <a:path h="4744771" w="6650937">
                <a:moveTo>
                  <a:pt x="0" y="0"/>
                </a:moveTo>
                <a:lnTo>
                  <a:pt x="6650937" y="0"/>
                </a:lnTo>
                <a:lnTo>
                  <a:pt x="6650937" y="4744771"/>
                </a:lnTo>
                <a:lnTo>
                  <a:pt x="0" y="4744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2031" r="0" b="-95479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25290"/>
            <a:ext cx="7817752" cy="6225078"/>
            <a:chOff x="-11430" y="-43180"/>
            <a:chExt cx="4028440" cy="32077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4822"/>
              <a:ext cx="4028440" cy="3222567"/>
            </a:xfrm>
            <a:custGeom>
              <a:avLst/>
              <a:gdLst/>
              <a:ahLst/>
              <a:cxnLst/>
              <a:rect r="r" b="b" t="t" l="l"/>
              <a:pathLst>
                <a:path h="3222567" w="4028440">
                  <a:moveTo>
                    <a:pt x="2239010" y="31693"/>
                  </a:moveTo>
                  <a:cubicBezTo>
                    <a:pt x="2241550" y="31693"/>
                    <a:pt x="2242820" y="31693"/>
                    <a:pt x="2245360" y="30859"/>
                  </a:cubicBezTo>
                  <a:cubicBezTo>
                    <a:pt x="2651760" y="0"/>
                    <a:pt x="2940050" y="216852"/>
                    <a:pt x="2861310" y="473738"/>
                  </a:cubicBezTo>
                  <a:cubicBezTo>
                    <a:pt x="2804160" y="660565"/>
                    <a:pt x="2641600" y="828208"/>
                    <a:pt x="2851150" y="1002524"/>
                  </a:cubicBezTo>
                  <a:cubicBezTo>
                    <a:pt x="2945130" y="1080091"/>
                    <a:pt x="3068320" y="1139308"/>
                    <a:pt x="3171190" y="1212704"/>
                  </a:cubicBezTo>
                  <a:cubicBezTo>
                    <a:pt x="3451860" y="1412041"/>
                    <a:pt x="3256280" y="1638902"/>
                    <a:pt x="3365500" y="1869933"/>
                  </a:cubicBezTo>
                  <a:cubicBezTo>
                    <a:pt x="3388360" y="1917474"/>
                    <a:pt x="3432810" y="1958342"/>
                    <a:pt x="3482340" y="1996708"/>
                  </a:cubicBezTo>
                  <a:cubicBezTo>
                    <a:pt x="3643630" y="2120981"/>
                    <a:pt x="3854450" y="2217731"/>
                    <a:pt x="3940810" y="2377034"/>
                  </a:cubicBezTo>
                  <a:cubicBezTo>
                    <a:pt x="4028440" y="2538005"/>
                    <a:pt x="3999230" y="2723163"/>
                    <a:pt x="3870960" y="2871624"/>
                  </a:cubicBezTo>
                  <a:cubicBezTo>
                    <a:pt x="3639820" y="3139353"/>
                    <a:pt x="3139440" y="3222567"/>
                    <a:pt x="2705100" y="3171880"/>
                  </a:cubicBezTo>
                  <a:cubicBezTo>
                    <a:pt x="2311400" y="3138519"/>
                    <a:pt x="1991360" y="3037599"/>
                    <a:pt x="1700530" y="2859947"/>
                  </a:cubicBezTo>
                  <a:cubicBezTo>
                    <a:pt x="1619250" y="2809904"/>
                    <a:pt x="1539240" y="2734840"/>
                    <a:pt x="1436370" y="2705648"/>
                  </a:cubicBezTo>
                  <a:cubicBezTo>
                    <a:pt x="1310640" y="2669784"/>
                    <a:pt x="1193800" y="2718159"/>
                    <a:pt x="1079500" y="2750687"/>
                  </a:cubicBezTo>
                  <a:cubicBezTo>
                    <a:pt x="429260" y="2935845"/>
                    <a:pt x="302260" y="2325323"/>
                    <a:pt x="372110" y="2045917"/>
                  </a:cubicBezTo>
                  <a:cubicBezTo>
                    <a:pt x="424180" y="1836571"/>
                    <a:pt x="398780" y="1645574"/>
                    <a:pt x="274320" y="1447905"/>
                  </a:cubicBezTo>
                  <a:cubicBezTo>
                    <a:pt x="170180" y="1276926"/>
                    <a:pt x="0" y="1100942"/>
                    <a:pt x="11430" y="910779"/>
                  </a:cubicBezTo>
                  <a:cubicBezTo>
                    <a:pt x="21590" y="752310"/>
                    <a:pt x="134620" y="594675"/>
                    <a:pt x="359410" y="522947"/>
                  </a:cubicBezTo>
                  <a:cubicBezTo>
                    <a:pt x="548640" y="462062"/>
                    <a:pt x="753110" y="474572"/>
                    <a:pt x="932180" y="541296"/>
                  </a:cubicBezTo>
                  <a:cubicBezTo>
                    <a:pt x="1029970" y="577160"/>
                    <a:pt x="1130300" y="618029"/>
                    <a:pt x="1242060" y="618863"/>
                  </a:cubicBezTo>
                  <a:cubicBezTo>
                    <a:pt x="1510030" y="621365"/>
                    <a:pt x="1637030" y="429534"/>
                    <a:pt x="1748790" y="301091"/>
                  </a:cubicBezTo>
                  <a:cubicBezTo>
                    <a:pt x="1861820" y="171813"/>
                    <a:pt x="1997710" y="52545"/>
                    <a:pt x="2239010" y="31693"/>
                  </a:cubicBezTo>
                  <a:close/>
                </a:path>
              </a:pathLst>
            </a:custGeom>
            <a:blipFill>
              <a:blip r:embed="rId2"/>
              <a:stretch>
                <a:fillRect l="-11710" t="-1782" r="-11352" b="-1748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321551" y="6001098"/>
            <a:ext cx="6432873" cy="4285902"/>
          </a:xfrm>
          <a:custGeom>
            <a:avLst/>
            <a:gdLst/>
            <a:ahLst/>
            <a:cxnLst/>
            <a:rect r="r" b="b" t="t" l="l"/>
            <a:pathLst>
              <a:path h="4285902" w="6432873">
                <a:moveTo>
                  <a:pt x="0" y="0"/>
                </a:moveTo>
                <a:lnTo>
                  <a:pt x="6432874" y="0"/>
                </a:lnTo>
                <a:lnTo>
                  <a:pt x="6432874" y="4285902"/>
                </a:lnTo>
                <a:lnTo>
                  <a:pt x="0" y="4285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53125" y="2829401"/>
            <a:ext cx="11382375" cy="438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7"/>
              </a:lnSpc>
            </a:pPr>
            <a:r>
              <a:rPr lang="en-US" b="true" sz="3519" spc="7">
                <a:solidFill>
                  <a:srgbClr val="1D2CBD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Постанова Кабінету Міністрів України № 664 «Деякі питання відшкодування вартості послуги з догляду за дитиною «муніципальна няня» на період воєнного стану та протягом трьох місяців після його припинення або скасування»</a:t>
            </a:r>
          </a:p>
          <a:p>
            <a:pPr algn="just">
              <a:lnSpc>
                <a:spcPts val="548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6427543" y="504116"/>
            <a:ext cx="9339995" cy="2314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sz="5600">
                <a:solidFill>
                  <a:srgbClr val="1E2DBE"/>
                </a:solidFill>
                <a:latin typeface="やんちゃポップ"/>
                <a:ea typeface="やんちゃポップ"/>
                <a:cs typeface="やんちゃポップ"/>
                <a:sym typeface="やんちゃポップ"/>
              </a:rPr>
              <a:t>«Муніципальна няня для «ВПО»</a:t>
            </a:r>
          </a:p>
          <a:p>
            <a:pPr algn="l">
              <a:lnSpc>
                <a:spcPts val="6048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16927" y="424761"/>
            <a:ext cx="4580992" cy="1207879"/>
          </a:xfrm>
          <a:custGeom>
            <a:avLst/>
            <a:gdLst/>
            <a:ahLst/>
            <a:cxnLst/>
            <a:rect r="r" b="b" t="t" l="l"/>
            <a:pathLst>
              <a:path h="1207879" w="4580992">
                <a:moveTo>
                  <a:pt x="0" y="0"/>
                </a:moveTo>
                <a:lnTo>
                  <a:pt x="4580992" y="0"/>
                </a:lnTo>
                <a:lnTo>
                  <a:pt x="4580992" y="1207878"/>
                </a:lnTo>
                <a:lnTo>
                  <a:pt x="0" y="12078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43914" y="2893136"/>
            <a:ext cx="12629698" cy="5345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11"/>
              </a:lnSpc>
            </a:pPr>
            <a:r>
              <a:rPr lang="en-US" sz="3899" spc="7">
                <a:solidFill>
                  <a:srgbClr val="1D2CBD"/>
                </a:solidFill>
                <a:latin typeface="Sniglet"/>
                <a:ea typeface="Sniglet"/>
                <a:cs typeface="Sniglet"/>
                <a:sym typeface="Sniglet"/>
              </a:rPr>
              <a:t>Поширено на період воєнного стану та протягом трьох місяців після його припинення або скасування дію Порядку відшкодування вартості послуги з догляду за дитиною до трьох років «муніципальна няня», затвердженого постановою Кабінету Міністрів України від 30 січня 2019 р. № 68 «Деякі питання надання послуги з догляду за дитиною до трьох років «муніципальна няня», з урахуванням особливостей:</a:t>
            </a:r>
          </a:p>
          <a:p>
            <a:pPr algn="just">
              <a:lnSpc>
                <a:spcPts val="4211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565148" y="5542229"/>
            <a:ext cx="6650937" cy="4744771"/>
          </a:xfrm>
          <a:custGeom>
            <a:avLst/>
            <a:gdLst/>
            <a:ahLst/>
            <a:cxnLst/>
            <a:rect r="r" b="b" t="t" l="l"/>
            <a:pathLst>
              <a:path h="4744771" w="6650937">
                <a:moveTo>
                  <a:pt x="0" y="0"/>
                </a:moveTo>
                <a:lnTo>
                  <a:pt x="6650937" y="0"/>
                </a:lnTo>
                <a:lnTo>
                  <a:pt x="6650937" y="4744771"/>
                </a:lnTo>
                <a:lnTo>
                  <a:pt x="0" y="4744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2031" r="0" b="-9547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9824" y="259816"/>
            <a:ext cx="4580992" cy="1207879"/>
          </a:xfrm>
          <a:custGeom>
            <a:avLst/>
            <a:gdLst/>
            <a:ahLst/>
            <a:cxnLst/>
            <a:rect r="r" b="b" t="t" l="l"/>
            <a:pathLst>
              <a:path h="1207879" w="4580992">
                <a:moveTo>
                  <a:pt x="0" y="0"/>
                </a:moveTo>
                <a:lnTo>
                  <a:pt x="4580992" y="0"/>
                </a:lnTo>
                <a:lnTo>
                  <a:pt x="4580992" y="1207878"/>
                </a:lnTo>
                <a:lnTo>
                  <a:pt x="0" y="1207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542592" y="7930156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0" b="-56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332083" y="121574"/>
            <a:ext cx="2478418" cy="1814252"/>
          </a:xfrm>
          <a:custGeom>
            <a:avLst/>
            <a:gdLst/>
            <a:ahLst/>
            <a:cxnLst/>
            <a:rect r="r" b="b" t="t" l="l"/>
            <a:pathLst>
              <a:path h="1814252" w="2478418">
                <a:moveTo>
                  <a:pt x="0" y="0"/>
                </a:moveTo>
                <a:lnTo>
                  <a:pt x="2478418" y="0"/>
                </a:lnTo>
                <a:lnTo>
                  <a:pt x="2478418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-16987" b="-565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-542592" y="2443781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0" b="-565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542592" y="5030720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0" b="-565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49785" y="5542229"/>
            <a:ext cx="6650937" cy="4744771"/>
          </a:xfrm>
          <a:custGeom>
            <a:avLst/>
            <a:gdLst/>
            <a:ahLst/>
            <a:cxnLst/>
            <a:rect r="r" b="b" t="t" l="l"/>
            <a:pathLst>
              <a:path h="4744771" w="6650937">
                <a:moveTo>
                  <a:pt x="0" y="0"/>
                </a:moveTo>
                <a:lnTo>
                  <a:pt x="6650936" y="0"/>
                </a:lnTo>
                <a:lnTo>
                  <a:pt x="6650936" y="4744771"/>
                </a:lnTo>
                <a:lnTo>
                  <a:pt x="0" y="4744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2031" r="0" b="-95479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814252" y="382608"/>
            <a:ext cx="12742956" cy="10319242"/>
            <a:chOff x="0" y="0"/>
            <a:chExt cx="16990607" cy="137589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990606" cy="13758990"/>
            </a:xfrm>
            <a:custGeom>
              <a:avLst/>
              <a:gdLst/>
              <a:ahLst/>
              <a:cxnLst/>
              <a:rect r="r" b="b" t="t" l="l"/>
              <a:pathLst>
                <a:path h="13758990" w="16990606">
                  <a:moveTo>
                    <a:pt x="0" y="0"/>
                  </a:moveTo>
                  <a:lnTo>
                    <a:pt x="16990606" y="0"/>
                  </a:lnTo>
                  <a:lnTo>
                    <a:pt x="16990606" y="13758990"/>
                  </a:lnTo>
                  <a:lnTo>
                    <a:pt x="0" y="137589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6990607" cy="1380661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402670" indent="-201335" lvl="1">
                <a:lnSpc>
                  <a:spcPts val="2670"/>
                </a:lnSpc>
                <a:buFont typeface="Arial"/>
                <a:buChar char="•"/>
              </a:pPr>
              <a:r>
                <a:rPr lang="en-US" b="true" sz="2225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Збільшено з трьох до шести років вік дітей, які потребують додаткового догляду, та дітей, у яких один з батьків  є особою з інвалідністю I чи II групи</a:t>
              </a:r>
              <a:r>
                <a:rPr lang="en-US" sz="2225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  <a:p>
              <a:pPr algn="l">
                <a:lnSpc>
                  <a:spcPts val="2670"/>
                </a:lnSpc>
              </a:pPr>
            </a:p>
            <a:p>
              <a:pPr algn="l" marL="402670" indent="-201335" lvl="1">
                <a:lnSpc>
                  <a:spcPts val="2670"/>
                </a:lnSpc>
                <a:buFont typeface="Arial"/>
                <a:buChar char="•"/>
              </a:pPr>
              <a:r>
                <a:rPr lang="en-US" b="true" sz="2225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Забезпечено право на отримання послуги «муніципальна няня» внутрішньо переміщеним особам та особам, які разом із дітьми проживають на територіях, де неможливо забезпечити функціонування закладів дошкільної освіти з урахуванням додаткових вимог до надання такої послуги</a:t>
              </a:r>
              <a:r>
                <a:rPr lang="en-US" sz="2225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</a:t>
              </a:r>
              <a:r>
                <a:rPr lang="en-US" sz="2225" i="true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такі особи є зайнятими відповідно до Закону України  „Про зайнятість населення”, перебувають на обліку як безробітні не більше ніж шість місяців, здійснюють перепідготовку чи підвищення кваліфікації, один з батьків бере участь у заходах, необхідних для забезпечення оборони України</a:t>
              </a:r>
              <a:r>
                <a:rPr lang="en-US" sz="2225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).</a:t>
              </a:r>
            </a:p>
            <a:p>
              <a:pPr algn="l">
                <a:lnSpc>
                  <a:spcPts val="2670"/>
                </a:lnSpc>
              </a:pPr>
            </a:p>
            <a:p>
              <a:pPr algn="l" marL="402670" indent="-201335" lvl="1">
                <a:lnSpc>
                  <a:spcPts val="2670"/>
                </a:lnSpc>
                <a:buFont typeface="Arial"/>
                <a:buChar char="•"/>
              </a:pPr>
              <a:r>
                <a:rPr lang="en-US" b="true" sz="2225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Доповнено перелік додаткових документів, які необхідно подавати новими категоріями отримувачів, крім заяви, копії договору між заявником та «муніципальною нянею»  та документів, що підтверджують оплату послуг «муніципальної няні»:</a:t>
              </a:r>
            </a:p>
            <a:p>
              <a:pPr algn="l" marL="402670" indent="-201335" lvl="1">
                <a:lnSpc>
                  <a:spcPts val="2670"/>
                </a:lnSpc>
                <a:buFont typeface="Arial"/>
                <a:buChar char="•"/>
              </a:pPr>
              <a:r>
                <a:rPr lang="en-US" b="true" sz="2225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2225" i="true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(документа  з основного місця роботи батьків, опікунів, що підтверджує зайнятість кожного з них та неперебування їх у відпустці для догляду за дитиною до досягнення нею трирічного віку; </a:t>
              </a:r>
            </a:p>
            <a:p>
              <a:pPr algn="l" marL="402670" indent="-201335" lvl="1">
                <a:lnSpc>
                  <a:spcPts val="2670"/>
                </a:lnSpc>
                <a:buFont typeface="Arial"/>
                <a:buChar char="•"/>
              </a:pPr>
              <a:r>
                <a:rPr lang="en-US" sz="2225" i="true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довідки про сплату єдиного внеску на загальнообов’язкове державне соціальне страхування (індивідуальні відомості про застраховану особу за формою ОК-7) (для фізичних осіб — підприємців);довідки про перебування на обліку в статусі безробітного у центрі зайнятості (для внутрішньо переміщених осіб, які перебувають на обліку як безробітні); </a:t>
              </a:r>
            </a:p>
            <a:p>
              <a:pPr algn="l" marL="402670" indent="-201335" lvl="1">
                <a:lnSpc>
                  <a:spcPts val="2670"/>
                </a:lnSpc>
                <a:buFont typeface="Arial"/>
                <a:buChar char="•"/>
              </a:pPr>
              <a:r>
                <a:rPr lang="en-US" sz="2225" i="true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ваучера з центру зайнятості для підтримання конкурентоспроможності деяких категорій громадян на ринку праці або довідки з місця проходження навчання/перепідготовки/підвищення кваліфікації (для внутрішньо переміщених осіб);</a:t>
              </a:r>
            </a:p>
            <a:p>
              <a:pPr algn="l" marL="402670" indent="-201335" lvl="1">
                <a:lnSpc>
                  <a:spcPts val="2670"/>
                </a:lnSpc>
                <a:buFont typeface="Arial"/>
                <a:buChar char="•"/>
              </a:pPr>
              <a:r>
                <a:rPr lang="en-US" sz="2225" i="true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рішення виконавчого органу сільської, селищної, міської ради про припинення діяльності закладів дошкільної освіти</a:t>
              </a:r>
              <a:r>
                <a:rPr lang="en-US" sz="2225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).</a:t>
              </a:r>
            </a:p>
            <a:p>
              <a:pPr algn="l" marL="402670" indent="-201335" lvl="1">
                <a:lnSpc>
                  <a:spcPts val="267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5148" y="5542229"/>
            <a:ext cx="6650937" cy="4744771"/>
          </a:xfrm>
          <a:custGeom>
            <a:avLst/>
            <a:gdLst/>
            <a:ahLst/>
            <a:cxnLst/>
            <a:rect r="r" b="b" t="t" l="l"/>
            <a:pathLst>
              <a:path h="4744771" w="6650937">
                <a:moveTo>
                  <a:pt x="0" y="0"/>
                </a:moveTo>
                <a:lnTo>
                  <a:pt x="6650937" y="0"/>
                </a:lnTo>
                <a:lnTo>
                  <a:pt x="6650937" y="4744771"/>
                </a:lnTo>
                <a:lnTo>
                  <a:pt x="0" y="4744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2031" r="0" b="-9547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7483" y="1278773"/>
            <a:ext cx="14913033" cy="3217026"/>
            <a:chOff x="0" y="0"/>
            <a:chExt cx="19884044" cy="42893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884044" cy="4289368"/>
            </a:xfrm>
            <a:custGeom>
              <a:avLst/>
              <a:gdLst/>
              <a:ahLst/>
              <a:cxnLst/>
              <a:rect r="r" b="b" t="t" l="l"/>
              <a:pathLst>
                <a:path h="4289368" w="19884044">
                  <a:moveTo>
                    <a:pt x="0" y="0"/>
                  </a:moveTo>
                  <a:lnTo>
                    <a:pt x="19884044" y="0"/>
                  </a:lnTo>
                  <a:lnTo>
                    <a:pt x="19884044" y="4289368"/>
                  </a:lnTo>
                  <a:lnTo>
                    <a:pt x="0" y="42893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884044" cy="4346518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Передбачено, що «муніципальна няня»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зобов’язана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дотримуватися 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заходів з організації </a:t>
              </a: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безпеки дітей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визначені в договорі заявниками послуги «муніципальна няня» (для</a:t>
              </a:r>
              <a:r>
                <a:rPr lang="en-US" sz="2700" i="true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 фізичних осіб – підприємців)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організувати та забезпечити </a:t>
              </a: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безперешкодний доступ дітей до укриття</a:t>
              </a:r>
              <a:r>
                <a:rPr lang="en-US" sz="2700" i="true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  (для юридичних осіб).</a:t>
              </a:r>
            </a:p>
            <a:p>
              <a:pPr algn="l">
                <a:lnSpc>
                  <a:spcPts val="324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085789" y="4495799"/>
            <a:ext cx="11424971" cy="5367251"/>
            <a:chOff x="0" y="0"/>
            <a:chExt cx="15233295" cy="71563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233297" cy="7156334"/>
            </a:xfrm>
            <a:custGeom>
              <a:avLst/>
              <a:gdLst/>
              <a:ahLst/>
              <a:cxnLst/>
              <a:rect r="r" b="b" t="t" l="l"/>
              <a:pathLst>
                <a:path h="7156334" w="15233297">
                  <a:moveTo>
                    <a:pt x="0" y="0"/>
                  </a:moveTo>
                  <a:lnTo>
                    <a:pt x="15233297" y="0"/>
                  </a:lnTo>
                  <a:lnTo>
                    <a:pt x="15233297" y="7156334"/>
                  </a:lnTo>
                  <a:lnTo>
                    <a:pt x="0" y="71563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5233295" cy="72134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Водночас розмір компенсації, механізм її призначення, виплати, припинення виплати та оскарження відбувається згідно з Порядком відшкодування вартості послуги з догляду за дитиною до трьох років «муніципальна няня»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(постанова Кабінету Міністрів України від 30 січня 2019 р. № 68)</a:t>
              </a:r>
            </a:p>
            <a:p>
              <a:pPr algn="l">
                <a:lnSpc>
                  <a:spcPts val="3600"/>
                </a:lnSpc>
              </a:pPr>
              <a:r>
                <a:rPr lang="en-US" sz="30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Відшкодування вартості послуги з догляду за дитиною «муніципальна няня» </a:t>
              </a:r>
              <a:r>
                <a:rPr lang="en-US" sz="30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у розмірі однієї мінімальної заробітної плати</a:t>
              </a:r>
              <a:r>
                <a:rPr lang="en-US" sz="30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встановленої станом на 1 січня відповідного року.</a:t>
              </a:r>
            </a:p>
            <a:p>
              <a:pPr algn="l">
                <a:lnSpc>
                  <a:spcPts val="324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69824" y="70894"/>
            <a:ext cx="4580992" cy="1207879"/>
          </a:xfrm>
          <a:custGeom>
            <a:avLst/>
            <a:gdLst/>
            <a:ahLst/>
            <a:cxnLst/>
            <a:rect r="r" b="b" t="t" l="l"/>
            <a:pathLst>
              <a:path h="1207879" w="4580992">
                <a:moveTo>
                  <a:pt x="0" y="0"/>
                </a:moveTo>
                <a:lnTo>
                  <a:pt x="4580992" y="0"/>
                </a:lnTo>
                <a:lnTo>
                  <a:pt x="4580992" y="1207879"/>
                </a:lnTo>
                <a:lnTo>
                  <a:pt x="0" y="1207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60320" y="1467694"/>
            <a:ext cx="14567320" cy="8735086"/>
            <a:chOff x="0" y="0"/>
            <a:chExt cx="19423094" cy="116467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423094" cy="11646782"/>
            </a:xfrm>
            <a:custGeom>
              <a:avLst/>
              <a:gdLst/>
              <a:ahLst/>
              <a:cxnLst/>
              <a:rect r="r" b="b" t="t" l="l"/>
              <a:pathLst>
                <a:path h="11646782" w="19423094">
                  <a:moveTo>
                    <a:pt x="0" y="0"/>
                  </a:moveTo>
                  <a:lnTo>
                    <a:pt x="19423094" y="0"/>
                  </a:lnTo>
                  <a:lnTo>
                    <a:pt x="19423094" y="11646782"/>
                  </a:lnTo>
                  <a:lnTo>
                    <a:pt x="0" y="116467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9423094" cy="1170393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b="true" sz="2700" u="sng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Загальний механізм призначення компенсації вартості послуги «муніципальна няня»: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i="true">
                  <a:solidFill>
                    <a:srgbClr val="1D2CBD"/>
                  </a:solidFill>
                  <a:latin typeface="Century Gothic Paneuropean Italics"/>
                  <a:ea typeface="Century Gothic Paneuropean Italics"/>
                  <a:cs typeface="Century Gothic Paneuropean Italics"/>
                  <a:sym typeface="Century Gothic Paneuropean Italics"/>
                </a:rPr>
                <a:t> 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1.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Заявник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компенсації вартості послуги «муніципальна няня» </a:t>
              </a: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укладає у письмовій формі договір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 муніципальною нянею </a:t>
              </a: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та звертається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до структурного підрозділу з питань соціального захисту населення.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2. Які основні документи потрібно подати заявнику:</a:t>
              </a:r>
            </a:p>
            <a:p>
              <a:pPr algn="ctr">
                <a:lnSpc>
                  <a:spcPts val="3240"/>
                </a:lnSpc>
              </a:pP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 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заяву про надання компенсації послуги «муніципальна няня»;</a:t>
              </a:r>
            </a:p>
            <a:p>
              <a:pPr algn="ctr">
                <a:lnSpc>
                  <a:spcPts val="3240"/>
                </a:lnSpc>
              </a:pP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 заяву про перерахування коштів для компенсації послуги «муніципальна няня» із зазначенням рахунка в установі банку, вибраного заявником послуги;</a:t>
              </a:r>
            </a:p>
            <a:p>
              <a:pPr algn="ctr">
                <a:lnSpc>
                  <a:spcPts val="3240"/>
                </a:lnSpc>
              </a:pP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копію договору між заявником послуги «муніципальна няня» та муніципальною нянею;</a:t>
              </a:r>
            </a:p>
            <a:p>
              <a:pPr algn="ctr">
                <a:lnSpc>
                  <a:spcPts val="3240"/>
                </a:lnSpc>
              </a:pPr>
            </a:p>
            <a:p>
              <a:pPr algn="ctr">
                <a:lnSpc>
                  <a:spcPts val="3240"/>
                </a:lnSpc>
              </a:pPr>
              <a:r>
                <a:rPr lang="en-US" sz="2700" i="true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- 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документи, що підтверджують витрати на оплату муніципальній няні вартості послуги «муніципальна няня», сплаченої заявником послуги «муніципальна няня» (виписка з банківського рахунка, касовий чек, товарний чек, розрахункова квитанція) за місяць, в якому подано заяву.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ctr">
                <a:lnSpc>
                  <a:spcPts val="32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14252" y="259816"/>
            <a:ext cx="4580992" cy="1207879"/>
          </a:xfrm>
          <a:custGeom>
            <a:avLst/>
            <a:gdLst/>
            <a:ahLst/>
            <a:cxnLst/>
            <a:rect r="r" b="b" t="t" l="l"/>
            <a:pathLst>
              <a:path h="1207879" w="4580992">
                <a:moveTo>
                  <a:pt x="0" y="0"/>
                </a:moveTo>
                <a:lnTo>
                  <a:pt x="4580992" y="0"/>
                </a:lnTo>
                <a:lnTo>
                  <a:pt x="4580992" y="1207878"/>
                </a:lnTo>
                <a:lnTo>
                  <a:pt x="0" y="1207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-542592" y="7845937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01952" r="0" b="-565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-542592" y="2389368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01952" r="0" b="-565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-542592" y="5288804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01952" r="0" b="-565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-542592" y="-43371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01952" r="0" b="-565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99989" y="171164"/>
            <a:ext cx="12545111" cy="10115836"/>
            <a:chOff x="0" y="0"/>
            <a:chExt cx="16726815" cy="134877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26816" cy="13487781"/>
            </a:xfrm>
            <a:custGeom>
              <a:avLst/>
              <a:gdLst/>
              <a:ahLst/>
              <a:cxnLst/>
              <a:rect r="r" b="b" t="t" l="l"/>
              <a:pathLst>
                <a:path h="13487781" w="16726816">
                  <a:moveTo>
                    <a:pt x="0" y="0"/>
                  </a:moveTo>
                  <a:lnTo>
                    <a:pt x="16726816" y="0"/>
                  </a:lnTo>
                  <a:lnTo>
                    <a:pt x="16726816" y="13487781"/>
                  </a:lnTo>
                  <a:lnTo>
                    <a:pt x="0" y="134877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6726815" cy="135449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000"/>
                </a:lnSpc>
              </a:pPr>
              <a:r>
                <a:rPr lang="en-US" sz="25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3. Місцеві структурні підрозділи з питань соціального захисту населення:</a:t>
              </a: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розглядають подані документи;</a:t>
              </a:r>
            </a:p>
            <a:p>
              <a:pPr algn="l">
                <a:lnSpc>
                  <a:spcPts val="3000"/>
                </a:lnSpc>
              </a:pP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перевіряють факт реєстрації фізичної особи - підприємця/юридичної особи, яка надає послугу з догляду за дітьми, з якою укладено договір;</a:t>
              </a:r>
            </a:p>
            <a:p>
              <a:pPr algn="l">
                <a:lnSpc>
                  <a:spcPts val="3000"/>
                </a:lnSpc>
              </a:pP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протягом </a:t>
              </a:r>
              <a:r>
                <a:rPr lang="en-US" sz="25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десяти робочих днів</a:t>
              </a: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 дати надходження документів приймають рішення про призначення/відмову в призначенні компенсації послуги «муніципальна няня»;</a:t>
              </a:r>
            </a:p>
            <a:p>
              <a:pPr algn="l">
                <a:lnSpc>
                  <a:spcPts val="3000"/>
                </a:lnSpc>
              </a:pP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протягом </a:t>
              </a:r>
              <a:r>
                <a:rPr lang="en-US" sz="25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трьох робочих</a:t>
              </a: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днів після прийняття рішення про призначення/відмову в призначенні компенсації послуги «муніципальна няня» письмово або в електронній формі інформують заявника послуги «муніципальна няня» про прийняте рішення.</a:t>
              </a: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l">
                <a:lnSpc>
                  <a:spcPts val="3000"/>
                </a:lnSpc>
              </a:pPr>
              <a:r>
                <a:rPr lang="en-US" sz="25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4. У разі подання неповного пакета документів, заявник має право протягом п’яти робочих днів </a:t>
              </a: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 дня подання заяви, але не пізніше дня прийняття рішення місцевим структурним підрозділом з питань соціального захисту населення про призначення/відмову в призначенні компенсації послуги «муніципальна няня» подати/надіслати документи, яких не вистачає.</a:t>
              </a: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5. Компенсація послуги «муніципальна няня» </a:t>
              </a:r>
              <a:r>
                <a:rPr lang="en-US" sz="25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призначається з місяця подання заяви</a:t>
              </a: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про призначення послуги «муніципальна няня», </a:t>
              </a:r>
              <a:r>
                <a:rPr lang="en-US" sz="25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але не раніше дати укладення договору</a:t>
              </a: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між заявником послуги «муніципальна няня» та муніципальною нянею.</a:t>
              </a:r>
            </a:p>
            <a:p>
              <a:pPr algn="l">
                <a:lnSpc>
                  <a:spcPts val="30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171164"/>
            <a:ext cx="4580992" cy="1207879"/>
          </a:xfrm>
          <a:custGeom>
            <a:avLst/>
            <a:gdLst/>
            <a:ahLst/>
            <a:cxnLst/>
            <a:rect r="r" b="b" t="t" l="l"/>
            <a:pathLst>
              <a:path h="1207879" w="4580992">
                <a:moveTo>
                  <a:pt x="0" y="0"/>
                </a:moveTo>
                <a:lnTo>
                  <a:pt x="4580992" y="0"/>
                </a:lnTo>
                <a:lnTo>
                  <a:pt x="4580992" y="1207879"/>
                </a:lnTo>
                <a:lnTo>
                  <a:pt x="0" y="1207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565148" y="5542229"/>
            <a:ext cx="6650937" cy="4744771"/>
          </a:xfrm>
          <a:custGeom>
            <a:avLst/>
            <a:gdLst/>
            <a:ahLst/>
            <a:cxnLst/>
            <a:rect r="r" b="b" t="t" l="l"/>
            <a:pathLst>
              <a:path h="4744771" w="6650937">
                <a:moveTo>
                  <a:pt x="0" y="0"/>
                </a:moveTo>
                <a:lnTo>
                  <a:pt x="6650937" y="0"/>
                </a:lnTo>
                <a:lnTo>
                  <a:pt x="6650937" y="4744771"/>
                </a:lnTo>
                <a:lnTo>
                  <a:pt x="0" y="4744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2031" r="0" b="-95479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16917" y="1207879"/>
            <a:ext cx="14542383" cy="8797432"/>
            <a:chOff x="0" y="0"/>
            <a:chExt cx="19389844" cy="117299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389844" cy="11729910"/>
            </a:xfrm>
            <a:custGeom>
              <a:avLst/>
              <a:gdLst/>
              <a:ahLst/>
              <a:cxnLst/>
              <a:rect r="r" b="b" t="t" l="l"/>
              <a:pathLst>
                <a:path h="11729910" w="19389844">
                  <a:moveTo>
                    <a:pt x="0" y="0"/>
                  </a:moveTo>
                  <a:lnTo>
                    <a:pt x="19389844" y="0"/>
                  </a:lnTo>
                  <a:lnTo>
                    <a:pt x="19389844" y="11729910"/>
                  </a:lnTo>
                  <a:lnTo>
                    <a:pt x="0" y="117299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9389844" cy="117870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</a:p>
            <a:p>
              <a:pPr algn="ctr">
                <a:lnSpc>
                  <a:spcPts val="3240"/>
                </a:lnSpc>
              </a:pP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6</a:t>
              </a:r>
              <a:r>
                <a:rPr lang="en-US" b="true" sz="2700" i="true">
                  <a:solidFill>
                    <a:srgbClr val="1D2CBD"/>
                  </a:solidFill>
                  <a:latin typeface="Times New Roman Bold Italics"/>
                  <a:ea typeface="Times New Roman Bold Italics"/>
                  <a:cs typeface="Times New Roman Bold Italics"/>
                  <a:sym typeface="Times New Roman Bold Italics"/>
                </a:rPr>
                <a:t>. </a:t>
              </a: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Виплата компенсації послуги «муніципальна няня» здійснюється щомісяця на підставі поданих заявником послуги «муніципальна няня» документів, що підтверджують здійснення догляду за дитиною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(акт про надану послугу «муніципальна няня») та кількість годин на місяць здійснення такого догляду, а також витрати на оплату муніципальній няні послуги «муніципальна няня».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7. Компенсація послуги «муніципальна няня» виплачується заявнику шляхом перерахування коштів 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місцевим структурним підрозділом з питань соціального захисту населення на рахунок в установі банку, зазначений у заяві заявником, </a:t>
              </a: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до 10 числа місяця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наступного за місяцем, у якому надійшли документи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що підтверджують витрати на оплату муніципальній няні.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Важливо: </a:t>
              </a:r>
              <a:r>
                <a:rPr lang="en-US" b="true" sz="2700" i="true">
                  <a:solidFill>
                    <a:srgbClr val="1D2CBD"/>
                  </a:solidFill>
                  <a:latin typeface="Times New Roman Bold Italics"/>
                  <a:ea typeface="Times New Roman Bold Italics"/>
                  <a:cs typeface="Times New Roman Bold Italics"/>
                  <a:sym typeface="Times New Roman Bold Italics"/>
                </a:rPr>
                <a:t>виплата раніше призначеної компенсації послуги «муніципальна няня» припиняється, якщо заявником було приховано або навмисно подано недостовірні відомості про здійснення догляду за дитиною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2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400000">
            <a:off x="-542592" y="7845937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0" b="-565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-542592" y="2596249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3"/>
                </a:lnTo>
                <a:lnTo>
                  <a:pt x="0" y="1814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0" b="-565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-542592" y="5293237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0" b="-565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-542592" y="-303187"/>
            <a:ext cx="2899436" cy="1814252"/>
          </a:xfrm>
          <a:custGeom>
            <a:avLst/>
            <a:gdLst/>
            <a:ahLst/>
            <a:cxnLst/>
            <a:rect r="r" b="b" t="t" l="l"/>
            <a:pathLst>
              <a:path h="1814252" w="2899436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952" r="0" b="-565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33600" y="0"/>
            <a:ext cx="4580992" cy="1207879"/>
          </a:xfrm>
          <a:custGeom>
            <a:avLst/>
            <a:gdLst/>
            <a:ahLst/>
            <a:cxnLst/>
            <a:rect r="r" b="b" t="t" l="l"/>
            <a:pathLst>
              <a:path h="1207879" w="4580992">
                <a:moveTo>
                  <a:pt x="0" y="0"/>
                </a:moveTo>
                <a:lnTo>
                  <a:pt x="4580992" y="0"/>
                </a:lnTo>
                <a:lnTo>
                  <a:pt x="4580992" y="1207879"/>
                </a:lnTo>
                <a:lnTo>
                  <a:pt x="0" y="1207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DAGgAEfJUUI</dc:identifier>
  <dcterms:modified xsi:type="dcterms:W3CDTF">2011-08-01T06:04:30Z</dcterms:modified>
  <cp:revision>1</cp:revision>
  <dc:title>ДЯКУЮ за УВАГУ!</dc:title>
</cp:coreProperties>
</file>