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3" r:id="rId1"/>
  </p:sldMasterIdLst>
  <p:sldIdLst>
    <p:sldId id="256" r:id="rId2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582" y="-5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1189096" y="5617774"/>
            <a:ext cx="9843913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19937" y="1016990"/>
            <a:ext cx="9572977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20801" y="1009651"/>
            <a:ext cx="9572977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026029" y="702069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10568399" y="655232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2934" y="1794935"/>
            <a:ext cx="7631291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2934" y="3736622"/>
            <a:ext cx="761623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27569" y="5357593"/>
            <a:ext cx="1618428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5393" y="5357593"/>
            <a:ext cx="671312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241" y="5357593"/>
            <a:ext cx="738697" cy="365125"/>
          </a:xfrm>
        </p:spPr>
        <p:txBody>
          <a:bodyPr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925691"/>
            <a:ext cx="1907823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0962" y="1106313"/>
            <a:ext cx="6905039" cy="440266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639" y="2239431"/>
            <a:ext cx="8338725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690" y="3725335"/>
            <a:ext cx="8308623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31264" y="2121407"/>
            <a:ext cx="4267200" cy="3602736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7920" y="2119313"/>
            <a:ext cx="4267200" cy="3605212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7160" y="2122312"/>
            <a:ext cx="391936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7559" y="2122311"/>
            <a:ext cx="3925824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731264" y="2944368"/>
            <a:ext cx="4303776" cy="2779776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193535" y="2944813"/>
            <a:ext cx="4303776" cy="2779776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5961889" y="603504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999745" y="576072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8635" y="2020043"/>
            <a:ext cx="4086436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6472388" y="1150993"/>
            <a:ext cx="4027723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0834" y="3623748"/>
            <a:ext cx="4065188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55598" y="5885673"/>
            <a:ext cx="1618428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06" y="5829262"/>
            <a:ext cx="46968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76418" y="5896962"/>
            <a:ext cx="73869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3412" y="575769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5953025" y="603920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5232" y="2020824"/>
            <a:ext cx="408432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6531487" y="1207272"/>
            <a:ext cx="3885151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6192" y="3621024"/>
            <a:ext cx="4059936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61249" y="5888738"/>
            <a:ext cx="1618428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26" y="5831038"/>
            <a:ext cx="442539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82786" y="5900027"/>
            <a:ext cx="73869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38201" y="6069330"/>
            <a:ext cx="1056132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75360" y="575310"/>
            <a:ext cx="102616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5360" y="576072"/>
            <a:ext cx="102616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724989" y="273091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10914593" y="203675"/>
            <a:ext cx="566928" cy="755904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1" y="2119257"/>
            <a:ext cx="8261873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6118" y="5809153"/>
            <a:ext cx="1618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8A87A34-81AB-432B-8DAE-1953F412C126}" type="datetimeFigureOut">
              <a:rPr lang="en-US" smtClean="0"/>
              <a:pPr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2" y="5809153"/>
            <a:ext cx="73869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6937" y="5809153"/>
            <a:ext cx="738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7DD6522-97AA-17B3-86FA-A95943ADF2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0" y="5943600"/>
            <a:ext cx="7467600" cy="914400"/>
          </a:xfrm>
        </p:spPr>
        <p:txBody>
          <a:bodyPr>
            <a:noAutofit/>
          </a:bodyPr>
          <a:lstStyle/>
          <a:p>
            <a:r>
              <a:rPr lang="uk-UA" sz="1400" dirty="0">
                <a:solidFill>
                  <a:srgbClr val="002060"/>
                </a:solidFill>
                <a:latin typeface="UICTFontTextStyleBody"/>
              </a:rPr>
              <a:t>За додатковою інформацією звертатись до Іваничівсько-Локачинського управління Володимир-Волинської </a:t>
            </a:r>
            <a:r>
              <a:rPr lang="uk-UA" sz="1400" dirty="0" smtClean="0">
                <a:solidFill>
                  <a:srgbClr val="002060"/>
                </a:solidFill>
                <a:latin typeface="UICTFontTextStyleBody"/>
              </a:rPr>
              <a:t>фії </a:t>
            </a:r>
            <a:r>
              <a:rPr lang="uk-UA" sz="1400" dirty="0">
                <a:solidFill>
                  <a:srgbClr val="002060"/>
                </a:solidFill>
                <a:latin typeface="UICTFontTextStyleBody"/>
              </a:rPr>
              <a:t>Волинського обласного центру зайнятості за адресою: </a:t>
            </a:r>
            <a:r>
              <a:rPr lang="uk-UA" sz="1400" dirty="0" smtClean="0">
                <a:solidFill>
                  <a:srgbClr val="002060"/>
                </a:solidFill>
                <a:latin typeface="UICTFontTextStyleBody"/>
              </a:rPr>
              <a:t/>
            </a:r>
            <a:br>
              <a:rPr lang="uk-UA" sz="1400" dirty="0" smtClean="0">
                <a:solidFill>
                  <a:srgbClr val="002060"/>
                </a:solidFill>
                <a:latin typeface="UICTFontTextStyleBody"/>
              </a:rPr>
            </a:br>
            <a:r>
              <a:rPr lang="uk-UA" sz="1400" dirty="0" smtClean="0">
                <a:solidFill>
                  <a:srgbClr val="002060"/>
                </a:solidFill>
                <a:latin typeface="UICTFontTextStyleBody"/>
              </a:rPr>
              <a:t>селище </a:t>
            </a:r>
            <a:r>
              <a:rPr lang="uk-UA" sz="1400" dirty="0">
                <a:solidFill>
                  <a:srgbClr val="002060"/>
                </a:solidFill>
                <a:latin typeface="UICTFontTextStyleBody"/>
              </a:rPr>
              <a:t>Іваничі вул. Львівська ,</a:t>
            </a:r>
            <a:r>
              <a:rPr lang="uk-UA" sz="1400" dirty="0" smtClean="0">
                <a:solidFill>
                  <a:srgbClr val="002060"/>
                </a:solidFill>
                <a:latin typeface="UICTFontTextStyleBody"/>
              </a:rPr>
              <a:t>7а</a:t>
            </a:r>
            <a:endParaRPr lang="af-ZA" sz="1400" b="0" i="0" u="none" strike="noStrike" dirty="0">
              <a:solidFill>
                <a:srgbClr val="002060"/>
              </a:solidFill>
              <a:effectLst/>
              <a:latin typeface="UICTFontTextStyleBody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="" xmlns:a16="http://schemas.microsoft.com/office/drawing/2014/main" id="{F8D7E310-62CC-D7CA-511F-E6E73532B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990600" y="-152400"/>
            <a:ext cx="13487400" cy="6243430"/>
          </a:xfrm>
        </p:spPr>
        <p:txBody>
          <a:bodyPr>
            <a:noAutofit/>
          </a:bodyPr>
          <a:lstStyle/>
          <a:p>
            <a:r>
              <a:rPr lang="uk-UA" b="1" u="sng" dirty="0" smtClean="0">
                <a:solidFill>
                  <a:srgbClr val="C00000"/>
                </a:solidFill>
                <a:latin typeface="Constantia" pitchFamily="18" charset="0"/>
              </a:rPr>
              <a:t>   Фонд </a:t>
            </a:r>
            <a:r>
              <a:rPr lang="uk-UA" b="1" u="sng" dirty="0">
                <a:solidFill>
                  <a:srgbClr val="C00000"/>
                </a:solidFill>
                <a:latin typeface="Constantia" pitchFamily="18" charset="0"/>
              </a:rPr>
              <a:t>розвитку підприємництва у співпраці з Державним </a:t>
            </a:r>
            <a:r>
              <a:rPr lang="uk-UA" b="1" u="sng" dirty="0" smtClean="0">
                <a:solidFill>
                  <a:srgbClr val="C00000"/>
                </a:solidFill>
                <a:latin typeface="Constantia" pitchFamily="18" charset="0"/>
              </a:rPr>
              <a:t>центром зайнятості  реалізовує </a:t>
            </a:r>
            <a:r>
              <a:rPr lang="uk-UA" b="1" u="sng" dirty="0">
                <a:solidFill>
                  <a:srgbClr val="C00000"/>
                </a:solidFill>
                <a:latin typeface="Constantia" pitchFamily="18" charset="0"/>
              </a:rPr>
              <a:t>Проєкт з навчання за робітничими професіями з</a:t>
            </a:r>
          </a:p>
          <a:p>
            <a:r>
              <a:rPr lang="uk-UA" b="1" u="sng" dirty="0">
                <a:solidFill>
                  <a:srgbClr val="C00000"/>
                </a:solidFill>
                <a:latin typeface="Constantia" pitchFamily="18" charset="0"/>
              </a:rPr>
              <a:t>подальшим їх працевлаштуванням </a:t>
            </a:r>
            <a:endParaRPr lang="uk-UA" b="1" u="sng" dirty="0" smtClean="0">
              <a:solidFill>
                <a:srgbClr val="C00000"/>
              </a:solidFill>
              <a:latin typeface="Constantia" pitchFamily="18" charset="0"/>
            </a:endParaRPr>
          </a:p>
          <a:p>
            <a:r>
              <a:rPr lang="uk-UA" b="1" u="sng" dirty="0" smtClean="0">
                <a:solidFill>
                  <a:srgbClr val="C00000"/>
                </a:solidFill>
                <a:latin typeface="Constantia" pitchFamily="18" charset="0"/>
              </a:rPr>
              <a:t>«</a:t>
            </a:r>
            <a:r>
              <a:rPr lang="uk-UA" b="1" u="sng" dirty="0">
                <a:solidFill>
                  <a:srgbClr val="C00000"/>
                </a:solidFill>
                <a:latin typeface="Constantia" pitchFamily="18" charset="0"/>
              </a:rPr>
              <a:t>Від навчання до </a:t>
            </a:r>
            <a:r>
              <a:rPr lang="uk-UA" b="1" u="sng" dirty="0" smtClean="0">
                <a:solidFill>
                  <a:srgbClr val="C00000"/>
                </a:solidFill>
                <a:latin typeface="Constantia" pitchFamily="18" charset="0"/>
              </a:rPr>
              <a:t>працевлаштування:</a:t>
            </a:r>
          </a:p>
          <a:p>
            <a:r>
              <a:rPr lang="uk-UA" sz="2000" b="1" u="sng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професійне </a:t>
            </a:r>
            <a:r>
              <a:rPr lang="uk-UA" sz="2000" b="1" u="sng" dirty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навчання для жінок та інших цільових груп</a:t>
            </a:r>
            <a:r>
              <a:rPr lang="uk-UA" sz="2000" b="1" u="sng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».</a:t>
            </a:r>
          </a:p>
          <a:p>
            <a:r>
              <a:rPr lang="uk-UA" sz="2000" b="1" u="sng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 Мультидонорська </a:t>
            </a:r>
            <a:r>
              <a:rPr lang="uk-UA" sz="2000" b="1" u="sng" dirty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ініціатива </a:t>
            </a:r>
            <a:r>
              <a:rPr lang="en-US" sz="2000" b="1" u="sng" dirty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Skills4Recovery </a:t>
            </a:r>
            <a:r>
              <a:rPr lang="uk-UA" sz="2000" b="1" u="sng" dirty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спрямована на</a:t>
            </a:r>
          </a:p>
          <a:p>
            <a:r>
              <a:rPr lang="uk-UA" sz="2000" b="1" u="sng" dirty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перепідготовку кваліфікованих кадрів у таких секторах економіки як:</a:t>
            </a:r>
          </a:p>
          <a:p>
            <a:r>
              <a:rPr lang="uk-UA" sz="2000" b="1" u="sng" dirty="0"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будівництво, транспорт, сільське господарство, сфера послуг</a:t>
            </a:r>
            <a:r>
              <a:rPr lang="uk-UA" sz="2000" b="1" u="sng" dirty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.</a:t>
            </a:r>
          </a:p>
          <a:p>
            <a:r>
              <a:rPr lang="uk-UA" sz="2000" b="1" u="sng" dirty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У межах Проєкту передбачено покриття усіх витрат за навчання, а також</a:t>
            </a:r>
          </a:p>
          <a:p>
            <a:r>
              <a:rPr lang="uk-UA" sz="2000" b="1" u="sng" dirty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компенсацію підприємству коштів за наставництво під </a:t>
            </a:r>
            <a:endParaRPr lang="uk-UA" sz="2000" b="1" u="sng" dirty="0" smtClean="0">
              <a:solidFill>
                <a:srgbClr val="002060"/>
              </a:solidFill>
              <a:latin typeface="Constantia" pitchFamily="18" charset="0"/>
              <a:cs typeface="Times New Roman" pitchFamily="18" charset="0"/>
            </a:endParaRPr>
          </a:p>
          <a:p>
            <a:r>
              <a:rPr lang="uk-UA" sz="2000" b="1" u="sng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час виробничої практики.</a:t>
            </a:r>
          </a:p>
          <a:p>
            <a:r>
              <a:rPr lang="uk-UA" sz="1800" i="1" u="sng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Проєкт </a:t>
            </a:r>
            <a:r>
              <a:rPr lang="uk-UA" sz="1800" i="1" u="sng" dirty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відкриває нові можливості для працевлаштування, дає </a:t>
            </a:r>
            <a:r>
              <a:rPr lang="uk-UA" sz="1800" i="1" u="sng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шанс</a:t>
            </a:r>
            <a:endParaRPr lang="uk-UA" sz="1800" i="1" u="sng" dirty="0">
              <a:solidFill>
                <a:srgbClr val="002060"/>
              </a:solidFill>
              <a:latin typeface="Constantia" pitchFamily="18" charset="0"/>
              <a:cs typeface="Times New Roman" pitchFamily="18" charset="0"/>
            </a:endParaRPr>
          </a:p>
          <a:p>
            <a:r>
              <a:rPr lang="uk-UA" sz="1800" i="1" u="sng" dirty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безкоштовно отримати чи змінити професію,здобути </a:t>
            </a:r>
            <a:endParaRPr lang="uk-UA" sz="1800" i="1" u="sng" dirty="0" smtClean="0">
              <a:solidFill>
                <a:srgbClr val="002060"/>
              </a:solidFill>
              <a:latin typeface="Constantia" pitchFamily="18" charset="0"/>
              <a:cs typeface="Times New Roman" pitchFamily="18" charset="0"/>
            </a:endParaRPr>
          </a:p>
          <a:p>
            <a:r>
              <a:rPr lang="uk-UA" sz="1800" i="1" u="sng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затребувану </a:t>
            </a:r>
            <a:r>
              <a:rPr lang="uk-UA" sz="1800" i="1" u="sng" dirty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на ринку </a:t>
            </a:r>
            <a:r>
              <a:rPr lang="uk-UA" sz="1800" i="1" u="sng" dirty="0" smtClean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праці спеціальність </a:t>
            </a:r>
            <a:r>
              <a:rPr lang="uk-UA" sz="1800" i="1" u="sng" dirty="0">
                <a:solidFill>
                  <a:srgbClr val="002060"/>
                </a:solidFill>
                <a:latin typeface="Constantia" pitchFamily="18" charset="0"/>
                <a:cs typeface="Times New Roman" pitchFamily="18" charset="0"/>
              </a:rPr>
              <a:t>та отримати хорошу роботу.</a:t>
            </a:r>
          </a:p>
          <a:p>
            <a:r>
              <a:rPr lang="uk-UA" sz="1800" i="1" u="sng" dirty="0"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Прийом заявок від бізнесу триває на ІТ Порталі Фонд розвитку</a:t>
            </a:r>
          </a:p>
          <a:p>
            <a:r>
              <a:rPr lang="uk-UA" sz="1800" i="1" u="sng" dirty="0"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підприємництва «Навігатор фінансової підтримки».</a:t>
            </a:r>
          </a:p>
          <a:p>
            <a:endParaRPr lang="uk-UA" sz="2000" b="1" u="sng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5562600"/>
            <a:ext cx="1066800" cy="105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00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153</TotalTime>
  <Words>139</Words>
  <Application>Microsoft Office PowerPoint</Application>
  <PresentationFormat>Довільний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2" baseType="lpstr">
      <vt:lpstr>Кнопка</vt:lpstr>
      <vt:lpstr>За додатковою інформацією звертатись до Іваничівсько-Локачинського управління Володимир-Волинської фії Волинського обласного центру зайнятості за адресою:  селище Іваничі вул. Львівська ,7а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ТОВ «Агрофірма Шабо» - відоме українське підприємство розташоване на півдні Одеської області, яке займається вирощуванням та переробкою винограду. Виноградники підприємства охоплюють до 700 гектарів та є ключовим елементом виробничого комплексу компанії. Підприємство запрошує на сезонну роботу виноградарів для виконання таких видів робіт: обламування зелених пагонів, заведення зелених пагонів за дріт та підв’язування,збирання врожаю. Підприємство має потребу в укомплектуванні 100 вакансій виноградарів. Інформація про вищезазначені вакансії внесена в базу даних ЄІАС БілгородДністровської філії Одеського обласного центру зайнятості. Роботодавець пропонує заробітну плату 1000 грн. в день і більше (в залежності від виробітку), безкоштовне житло та триразове харчування. Досвід роботи не обов’язковий, можливо навчання на робочому місці. Контактні особи представника роботодавця: 0967256910 – Валентина; 0987104629 – Вікторія, електронна адреса ot.kadrov@shabo.ua .</dc:title>
  <dc:creator>Alla Madiar</dc:creator>
  <cp:lastModifiedBy>Ivcz</cp:lastModifiedBy>
  <cp:revision>13</cp:revision>
  <cp:lastPrinted>2025-06-25T11:31:38Z</cp:lastPrinted>
  <dcterms:created xsi:type="dcterms:W3CDTF">2025-05-05T12:33:16Z</dcterms:created>
  <dcterms:modified xsi:type="dcterms:W3CDTF">2025-08-04T13:17:41Z</dcterms:modified>
</cp:coreProperties>
</file>